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6" d="100"/>
          <a:sy n="66" d="100"/>
        </p:scale>
        <p:origin x="162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tadher Abdulkareem" userId="91280037031cbcd1" providerId="LiveId" clId="{3D8A78EE-62CD-4A84-A945-E7FC96AED6A0}"/>
    <pc:docChg chg="modSld">
      <pc:chgData name="Muntadher Abdulkareem" userId="91280037031cbcd1" providerId="LiveId" clId="{3D8A78EE-62CD-4A84-A945-E7FC96AED6A0}" dt="2021-10-13T15:26:09.934" v="66" actId="20577"/>
      <pc:docMkLst>
        <pc:docMk/>
      </pc:docMkLst>
      <pc:sldChg chg="modSp mod">
        <pc:chgData name="Muntadher Abdulkareem" userId="91280037031cbcd1" providerId="LiveId" clId="{3D8A78EE-62CD-4A84-A945-E7FC96AED6A0}" dt="2021-10-13T15:26:09.934" v="66" actId="20577"/>
        <pc:sldMkLst>
          <pc:docMk/>
          <pc:sldMk cId="3308848619" sldId="278"/>
        </pc:sldMkLst>
        <pc:spChg chg="mod">
          <ac:chgData name="Muntadher Abdulkareem" userId="91280037031cbcd1" providerId="LiveId" clId="{3D8A78EE-62CD-4A84-A945-E7FC96AED6A0}" dt="2021-10-13T15:26:09.934" v="66" actId="20577"/>
          <ac:spMkLst>
            <pc:docMk/>
            <pc:sldMk cId="3308848619" sldId="27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21824B-5C0A-4839-8FC6-3802FFE9032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75533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1824B-5C0A-4839-8FC6-3802FFE9032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88309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1824B-5C0A-4839-8FC6-3802FFE9032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6597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1824B-5C0A-4839-8FC6-3802FFE9032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257800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21824B-5C0A-4839-8FC6-3802FFE9032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156350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21824B-5C0A-4839-8FC6-3802FFE90322}"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5358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21824B-5C0A-4839-8FC6-3802FFE90322}"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43667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1824B-5C0A-4839-8FC6-3802FFE90322}"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38584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1824B-5C0A-4839-8FC6-3802FFE90322}"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85197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1824B-5C0A-4839-8FC6-3802FFE90322}"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44433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1824B-5C0A-4839-8FC6-3802FFE90322}"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426656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1824B-5C0A-4839-8FC6-3802FFE90322}" type="datetimeFigureOut">
              <a:rPr lang="en-US" smtClean="0"/>
              <a:t>10/13/2021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7A5B7-757C-48AA-9050-01AA6ED67208}" type="slidenum">
              <a:rPr lang="en-US" smtClean="0"/>
              <a:t>‹#›</a:t>
            </a:fld>
            <a:endParaRPr lang="en-US"/>
          </a:p>
        </p:txBody>
      </p:sp>
    </p:spTree>
    <p:extLst>
      <p:ext uri="{BB962C8B-B14F-4D97-AF65-F5344CB8AC3E}">
        <p14:creationId xmlns:p14="http://schemas.microsoft.com/office/powerpoint/2010/main" val="4263854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FF0000"/>
                </a:solidFill>
              </a:rPr>
              <a:t>Oesophagus</a:t>
            </a:r>
            <a:endParaRPr lang="en-US" sz="2400" b="1" dirty="0">
              <a:solidFill>
                <a:srgbClr val="FF0000"/>
              </a:solidFill>
            </a:endParaRPr>
          </a:p>
        </p:txBody>
      </p:sp>
      <p:sp>
        <p:nvSpPr>
          <p:cNvPr id="3" name="Subtitle 2"/>
          <p:cNvSpPr>
            <a:spLocks noGrp="1"/>
          </p:cNvSpPr>
          <p:nvPr>
            <p:ph type="subTitle" idx="1"/>
          </p:nvPr>
        </p:nvSpPr>
        <p:spPr/>
        <p:txBody>
          <a:bodyPr>
            <a:normAutofit/>
          </a:bodyPr>
          <a:lstStyle/>
          <a:p>
            <a:r>
              <a:rPr lang="en-US" sz="2000" b="1" dirty="0">
                <a:solidFill>
                  <a:srgbClr val="002060"/>
                </a:solidFill>
              </a:rPr>
              <a:t>Prepared by:</a:t>
            </a:r>
          </a:p>
          <a:p>
            <a:r>
              <a:rPr lang="en-US" sz="2000" b="1" dirty="0">
                <a:solidFill>
                  <a:srgbClr val="FF0000"/>
                </a:solidFill>
              </a:rPr>
              <a:t>Dr. Muntadher Abdulkareem Abdullah</a:t>
            </a:r>
          </a:p>
          <a:p>
            <a:r>
              <a:rPr lang="en-US" sz="2000" b="1" dirty="0">
                <a:solidFill>
                  <a:srgbClr val="0070C0"/>
                </a:solidFill>
              </a:rPr>
              <a:t>M.B.Ch.B,CABM,FIBMS,FIBMS(GE.&amp;HEP.)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9525"/>
            <a:ext cx="1495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1908175"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70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019175"/>
            <a:ext cx="89916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32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lstStyle/>
          <a:p>
            <a:r>
              <a:rPr lang="en-US" sz="1600" b="1" dirty="0">
                <a:solidFill>
                  <a:srgbClr val="FF0000"/>
                </a:solidFill>
              </a:rPr>
              <a:t>CLINICAL MANIFESTATIONS</a:t>
            </a:r>
            <a:endParaRPr lang="en-US" b="1"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pPr marL="0" lvl="0" indent="0">
              <a:buNone/>
            </a:pPr>
            <a:endParaRPr lang="en-US" sz="1200" dirty="0">
              <a:solidFill>
                <a:prstClr val="black"/>
              </a:solidFill>
            </a:endParaRPr>
          </a:p>
          <a:p>
            <a:pPr marL="0" lvl="0" indent="0">
              <a:buNone/>
            </a:pPr>
            <a:endParaRPr lang="en-US" sz="1200" dirty="0">
              <a:solidFill>
                <a:prstClr val="black"/>
              </a:solidFill>
            </a:endParaRPr>
          </a:p>
          <a:p>
            <a:pPr marL="0" lvl="0" indent="0">
              <a:buNone/>
            </a:pPr>
            <a:r>
              <a:rPr lang="en-US" sz="1200" dirty="0">
                <a:solidFill>
                  <a:prstClr val="black"/>
                </a:solidFill>
              </a:rPr>
              <a:t>The classic symptoms of GERD are heartburn and acid regurgitation; atypical symptoms include chest pain, dysphagia, and odynophagia.</a:t>
            </a:r>
          </a:p>
          <a:p>
            <a:pPr marL="0" lvl="0" indent="0">
              <a:buNone/>
            </a:pPr>
            <a:r>
              <a:rPr lang="en-US" sz="1200" dirty="0">
                <a:solidFill>
                  <a:prstClr val="black"/>
                </a:solidFill>
              </a:rPr>
              <a:t> Extraesophageal manifestations of reflux disease can include cough , laryngitis , asthma , and dental erosions, but these symptoms can be</a:t>
            </a:r>
          </a:p>
          <a:p>
            <a:pPr marL="0" lvl="0" indent="0">
              <a:buNone/>
            </a:pPr>
            <a:r>
              <a:rPr lang="en-US" sz="1200" dirty="0">
                <a:solidFill>
                  <a:prstClr val="black"/>
                </a:solidFill>
              </a:rPr>
              <a:t> reliably attributed to reflux only if they are accompanied by classic signs and symptoms of reflux disease.</a:t>
            </a:r>
          </a:p>
          <a:p>
            <a:pPr marL="0" lvl="0" indent="0">
              <a:buNone/>
            </a:pPr>
            <a:endParaRPr lang="en-US" sz="1200" dirty="0">
              <a:solidFill>
                <a:prstClr val="black"/>
              </a:solidFill>
            </a:endParaRPr>
          </a:p>
          <a:p>
            <a:pPr marL="0" lvl="0" indent="0">
              <a:buNone/>
            </a:pPr>
            <a:r>
              <a:rPr lang="en-US" sz="1200" dirty="0">
                <a:solidFill>
                  <a:prstClr val="black"/>
                </a:solidFill>
              </a:rPr>
              <a:t> Other proposed associations that are not clearly established include pharyngitis, sinusitis, otitis media, and idiopathic pulmonary fibrosis. </a:t>
            </a:r>
          </a:p>
          <a:p>
            <a:pPr marL="0" lvl="0" indent="0">
              <a:buNone/>
            </a:pPr>
            <a:endParaRPr lang="en-US" sz="1200" dirty="0">
              <a:solidFill>
                <a:prstClr val="black"/>
              </a:solidFill>
            </a:endParaRPr>
          </a:p>
          <a:p>
            <a:pPr marL="0" lvl="0" indent="0">
              <a:buNone/>
            </a:pPr>
            <a:r>
              <a:rPr lang="en-US" sz="1200" dirty="0">
                <a:solidFill>
                  <a:prstClr val="black"/>
                </a:solidFill>
              </a:rPr>
              <a:t>When excessive gastric contents overwhelm the mucosal protective factors in the esophagus, esophagitis may be manifest as erosions or </a:t>
            </a:r>
          </a:p>
          <a:p>
            <a:pPr marL="0" lvl="0" indent="0">
              <a:buNone/>
            </a:pPr>
            <a:r>
              <a:rPr lang="en-US" sz="1200" dirty="0">
                <a:solidFill>
                  <a:prstClr val="black"/>
                </a:solidFill>
              </a:rPr>
              <a:t>ulceration of the esophagus and may also lead to fibrosis with stricturing, columnar metaplasia (Barrett’s esophagus) or esophageal </a:t>
            </a:r>
          </a:p>
          <a:p>
            <a:pPr marL="0" lvl="0" indent="0">
              <a:buNone/>
            </a:pPr>
            <a:r>
              <a:rPr lang="en-US" sz="1200" dirty="0">
                <a:solidFill>
                  <a:prstClr val="black"/>
                </a:solidFill>
              </a:rPr>
              <a:t>adenocarcinoma . However, approximately two thirds of individuals with reflux symptoms have no evidence of esophageal damage by endoscopy.</a:t>
            </a:r>
          </a:p>
          <a:p>
            <a:pPr marL="0" lvl="0" indent="0">
              <a:buNone/>
            </a:pPr>
            <a:endParaRPr lang="en-US" sz="1200" b="1" dirty="0">
              <a:solidFill>
                <a:prstClr val="black"/>
              </a:solidFill>
            </a:endParaRPr>
          </a:p>
          <a:p>
            <a:pPr marL="0" lvl="0" indent="0">
              <a:buNone/>
            </a:pPr>
            <a:endParaRPr lang="en-US" sz="1200" b="1" dirty="0">
              <a:solidFill>
                <a:prstClr val="black"/>
              </a:solidFill>
            </a:endParaRPr>
          </a:p>
          <a:p>
            <a:pPr marL="0" lvl="0" indent="0">
              <a:buNone/>
            </a:pPr>
            <a:endParaRPr lang="en-US" sz="1200" b="1" dirty="0">
              <a:solidFill>
                <a:prstClr val="black"/>
              </a:solidFill>
            </a:endParaRPr>
          </a:p>
          <a:p>
            <a:pPr marL="0" lvl="0" indent="0">
              <a:buNone/>
            </a:pPr>
            <a:r>
              <a:rPr lang="en-US" sz="1200" b="1" dirty="0">
                <a:solidFill>
                  <a:srgbClr val="FF0000"/>
                </a:solidFill>
              </a:rPr>
              <a:t>DIAGNOSIS: </a:t>
            </a:r>
          </a:p>
          <a:p>
            <a:pPr marL="0" lvl="0" indent="0">
              <a:buNone/>
            </a:pPr>
            <a:endParaRPr lang="en-US" sz="1200" b="1" dirty="0">
              <a:solidFill>
                <a:prstClr val="black"/>
              </a:solidFill>
            </a:endParaRPr>
          </a:p>
          <a:p>
            <a:pPr marL="0" lvl="0" indent="0">
              <a:buNone/>
            </a:pPr>
            <a:r>
              <a:rPr lang="en-US" sz="1200" dirty="0">
                <a:solidFill>
                  <a:prstClr val="black"/>
                </a:solidFill>
              </a:rPr>
              <a:t>When GERD presents with typical signs and symptoms, such as heartburn or acid regurgitation, that are responsive to antisecretory therapy, no </a:t>
            </a:r>
          </a:p>
          <a:p>
            <a:pPr marL="0" lvl="0" indent="0">
              <a:buNone/>
            </a:pPr>
            <a:r>
              <a:rPr lang="en-US" sz="1200" dirty="0">
                <a:solidFill>
                  <a:prstClr val="black"/>
                </a:solidFill>
              </a:rPr>
              <a:t>diagnostic evaluation is warranted.</a:t>
            </a:r>
          </a:p>
          <a:p>
            <a:pPr marL="0" lvl="0" indent="0">
              <a:buNone/>
            </a:pPr>
            <a:r>
              <a:rPr lang="en-US" sz="1200" dirty="0">
                <a:solidFill>
                  <a:prstClr val="black"/>
                </a:solidFill>
              </a:rPr>
              <a:t> </a:t>
            </a:r>
          </a:p>
          <a:p>
            <a:pPr marL="0" lvl="0" indent="0">
              <a:buNone/>
            </a:pPr>
            <a:r>
              <a:rPr lang="en-US" sz="1200" dirty="0">
                <a:solidFill>
                  <a:prstClr val="black"/>
                </a:solidFill>
              </a:rPr>
              <a:t>Diagnostic endoscopy is warranted in individuals who fail to respond to therapy or have alarm symptoms or signs such as dysphagia , weight loss,</a:t>
            </a:r>
          </a:p>
          <a:p>
            <a:pPr marL="0" lvl="0" indent="0">
              <a:buNone/>
            </a:pPr>
            <a:r>
              <a:rPr lang="en-US" sz="1200" dirty="0">
                <a:solidFill>
                  <a:prstClr val="black"/>
                </a:solidFill>
              </a:rPr>
              <a:t> anemia, gastrointestinal bleeding, or persistent heartburn .</a:t>
            </a:r>
          </a:p>
          <a:p>
            <a:pPr marL="0" lvl="0" indent="0">
              <a:buNone/>
            </a:pPr>
            <a:endParaRPr lang="en-US" sz="1200" dirty="0">
              <a:solidFill>
                <a:prstClr val="black"/>
              </a:solidFill>
            </a:endParaRPr>
          </a:p>
          <a:p>
            <a:pPr marL="0" indent="0">
              <a:buNone/>
            </a:pPr>
            <a:endParaRPr lang="en-US" sz="1600" dirty="0"/>
          </a:p>
        </p:txBody>
      </p:sp>
    </p:spTree>
    <p:extLst>
      <p:ext uri="{BB962C8B-B14F-4D97-AF65-F5344CB8AC3E}">
        <p14:creationId xmlns:p14="http://schemas.microsoft.com/office/powerpoint/2010/main" val="348452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1400" dirty="0"/>
              <a:t> Endoscopy permits the detection of erosive esophagitis and complications such as a peptic stricture and Barrett’s esophagus ; mucosal biopsy, which is crucial in these settings, also excludes conditions that can mimic GERD, such as eosinophilic esophagitis. However, most patients have no mucosal damage seen on endoscopy, regardless of whether they are on or off antisecretory therapy.</a:t>
            </a:r>
          </a:p>
          <a:p>
            <a:pPr marL="0" indent="0">
              <a:buNone/>
            </a:pPr>
            <a:r>
              <a:rPr lang="en-US" sz="1400" dirty="0"/>
              <a:t>24 Oesophageal PH monitoring and impedance if the diagnosis is unclear or as a preoperative assessment .</a:t>
            </a:r>
          </a:p>
          <a:p>
            <a:pPr marL="0" indent="0">
              <a:buNone/>
            </a:pPr>
            <a:endParaRPr lang="en-US" sz="1400" b="1" dirty="0">
              <a:solidFill>
                <a:srgbClr val="FF0000"/>
              </a:solidFill>
            </a:endParaRPr>
          </a:p>
          <a:p>
            <a:pPr marL="0" indent="0">
              <a:buNone/>
            </a:pPr>
            <a:r>
              <a:rPr lang="en-US" sz="1400" b="1" dirty="0">
                <a:solidFill>
                  <a:srgbClr val="FF0000"/>
                </a:solidFill>
              </a:rPr>
              <a:t>TREATMENT:</a:t>
            </a:r>
          </a:p>
          <a:p>
            <a:pPr marL="0" indent="0">
              <a:buNone/>
            </a:pPr>
            <a:endParaRPr lang="en-US" sz="1400" b="1" dirty="0">
              <a:solidFill>
                <a:srgbClr val="FF0000"/>
              </a:solidFill>
            </a:endParaRPr>
          </a:p>
          <a:p>
            <a:pPr marL="0" indent="0">
              <a:buNone/>
            </a:pPr>
            <a:r>
              <a:rPr lang="en-US" sz="1400" b="1" dirty="0">
                <a:solidFill>
                  <a:srgbClr val="FF0000"/>
                </a:solidFill>
              </a:rPr>
              <a:t>Life style modifications: </a:t>
            </a:r>
            <a:r>
              <a:rPr lang="en-US" sz="1400" dirty="0"/>
              <a:t>include the followings:</a:t>
            </a:r>
          </a:p>
          <a:p>
            <a:pPr marL="0" indent="0">
              <a:buNone/>
            </a:pPr>
            <a:r>
              <a:rPr lang="en-US" sz="1400" dirty="0"/>
              <a:t>1.Avoidance of foods or beverages that may provoke symptoms, such as alcohol, coffee, spicy foods, and late meals, makes physiologic sense, data from clinical trials to support these maneuvers are lacking. </a:t>
            </a:r>
          </a:p>
          <a:p>
            <a:pPr marL="0" indent="0">
              <a:buNone/>
            </a:pPr>
            <a:r>
              <a:rPr lang="en-US" sz="1400" dirty="0"/>
              <a:t>2.Similarly, elevation of the head of the bed for patients with nocturnal regurgitation or heartburn also is logical. </a:t>
            </a:r>
          </a:p>
          <a:p>
            <a:pPr marL="0" indent="0">
              <a:buNone/>
            </a:pPr>
            <a:r>
              <a:rPr lang="en-US" sz="1400" dirty="0"/>
              <a:t>3.Given the association of obesity and GERD symptoms, weight loss should be part of any treatment program for obese patients. </a:t>
            </a:r>
          </a:p>
          <a:p>
            <a:pPr marL="0" indent="0">
              <a:buNone/>
            </a:pPr>
            <a:endParaRPr lang="en-US" sz="1400" dirty="0"/>
          </a:p>
          <a:p>
            <a:pPr marL="0" indent="0">
              <a:buNone/>
            </a:pPr>
            <a:r>
              <a:rPr lang="en-US" sz="1400" b="1" dirty="0">
                <a:solidFill>
                  <a:srgbClr val="FF0000"/>
                </a:solidFill>
              </a:rPr>
              <a:t>Pharmacological treatments:</a:t>
            </a:r>
          </a:p>
          <a:p>
            <a:pPr marL="0" indent="0">
              <a:buNone/>
            </a:pPr>
            <a:r>
              <a:rPr lang="en-US" sz="1400" dirty="0"/>
              <a:t>Inhibition of gastric acid secretion  is the cornerstone of the acute treatment of GERD, and proton pump inhibitors (PPIs) are superior to histamine (H2)-receptor antagonists for both the healing of esophagitis and the control of symptoms.  However, the healing of esophagitis is more predictable than improvement in heartburn symptoms, even with PPIs. 2 There are no major differences in treatment efficacy among the various PPIs, and once-daily dosing is adequate.</a:t>
            </a:r>
          </a:p>
          <a:p>
            <a:pPr marL="0" indent="0">
              <a:buNone/>
            </a:pPr>
            <a:endParaRPr lang="en-US" sz="1400" dirty="0"/>
          </a:p>
          <a:p>
            <a:pPr marL="0" indent="0">
              <a:buNone/>
            </a:pPr>
            <a:r>
              <a:rPr lang="en-US" sz="1400" b="1" dirty="0">
                <a:solidFill>
                  <a:srgbClr val="FF0000"/>
                </a:solidFill>
              </a:rPr>
              <a:t>Surgical managements:</a:t>
            </a:r>
          </a:p>
          <a:p>
            <a:pPr marL="0" indent="0">
              <a:buNone/>
            </a:pPr>
            <a:r>
              <a:rPr lang="en-US" sz="1400" dirty="0"/>
              <a:t>For medically refractory disease , patients with side effects of medications and those not want to use long term medication and for correction of associated hiatus hernia. </a:t>
            </a:r>
          </a:p>
          <a:p>
            <a:pPr marL="0" indent="0">
              <a:buNone/>
            </a:pPr>
            <a:endParaRPr lang="en-US" sz="1400" dirty="0"/>
          </a:p>
          <a:p>
            <a:pPr marL="0" indent="0">
              <a:buNone/>
            </a:pPr>
            <a:r>
              <a:rPr lang="en-US" sz="1400" dirty="0"/>
              <a:t>The antireflux surgery called Nissen fundoplication usually done laparoscopically nowadays.</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11525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a:bodyPr>
          <a:lstStyle/>
          <a:p>
            <a:pPr marL="0" indent="0">
              <a:buNone/>
            </a:pPr>
            <a:r>
              <a:rPr lang="en-US" sz="1400" b="1" dirty="0">
                <a:solidFill>
                  <a:srgbClr val="FF0000"/>
                </a:solidFill>
              </a:rPr>
              <a:t>GERD complications:</a:t>
            </a:r>
          </a:p>
          <a:p>
            <a:pPr marL="0" indent="0">
              <a:buNone/>
            </a:pPr>
            <a:r>
              <a:rPr lang="en-US" sz="1400" dirty="0"/>
              <a:t>1.Oesophagitis</a:t>
            </a:r>
          </a:p>
          <a:p>
            <a:pPr marL="0" indent="0">
              <a:buNone/>
            </a:pPr>
            <a:r>
              <a:rPr lang="en-US" sz="1400" dirty="0"/>
              <a:t>2.Barret Oesophagus </a:t>
            </a:r>
          </a:p>
          <a:p>
            <a:pPr marL="0" indent="0">
              <a:buNone/>
            </a:pPr>
            <a:r>
              <a:rPr lang="en-US" sz="1400" dirty="0"/>
              <a:t>3.Anaemia </a:t>
            </a:r>
          </a:p>
          <a:p>
            <a:pPr marL="0" indent="0">
              <a:buNone/>
            </a:pPr>
            <a:r>
              <a:rPr lang="en-US" sz="1400" dirty="0"/>
              <a:t>4.Begnin Oesophageal stricture</a:t>
            </a:r>
          </a:p>
          <a:p>
            <a:pPr marL="0" indent="0">
              <a:buNone/>
            </a:pPr>
            <a:r>
              <a:rPr lang="en-US" sz="1400" dirty="0"/>
              <a:t>5.Oesophageal adenocarcinoma</a:t>
            </a:r>
          </a:p>
          <a:p>
            <a:pPr marL="0" indent="0">
              <a:buNone/>
            </a:pPr>
            <a:endParaRPr lang="en-US" sz="1400" dirty="0"/>
          </a:p>
          <a:p>
            <a:pPr marL="0" indent="0">
              <a:buNone/>
            </a:pPr>
            <a:r>
              <a:rPr lang="en-US" sz="1400" b="1" dirty="0">
                <a:solidFill>
                  <a:srgbClr val="FF0000"/>
                </a:solidFill>
              </a:rPr>
              <a:t>The oesophagitis:</a:t>
            </a:r>
          </a:p>
          <a:p>
            <a:pPr marL="0" indent="0">
              <a:buNone/>
            </a:pPr>
            <a:endParaRPr lang="en-US" sz="1400" dirty="0"/>
          </a:p>
          <a:p>
            <a:pPr marL="0" indent="0">
              <a:buNone/>
            </a:pPr>
            <a:r>
              <a:rPr lang="en-US" sz="1400" dirty="0">
                <a:solidFill>
                  <a:srgbClr val="231F20"/>
                </a:solidFill>
                <a:latin typeface="HelveticaNeue-Light"/>
              </a:rPr>
              <a:t>A range of endoscopic findings is recognized, from mild redness to severe bleeding ulceration with stricture formation, although appearances may be completely normal. There is</a:t>
            </a:r>
            <a:br>
              <a:rPr lang="en-US" sz="1400" dirty="0">
                <a:solidFill>
                  <a:srgbClr val="231F20"/>
                </a:solidFill>
                <a:latin typeface="HelveticaNeue-Light"/>
              </a:rPr>
            </a:br>
            <a:r>
              <a:rPr lang="en-US" sz="1400" dirty="0">
                <a:solidFill>
                  <a:srgbClr val="231F20"/>
                </a:solidFill>
                <a:latin typeface="HelveticaNeue-Light"/>
              </a:rPr>
              <a:t>a poor correlation between symptoms and histological and endoscopic findings.</a:t>
            </a:r>
            <a:r>
              <a:rPr lang="en-US" sz="1400" dirty="0"/>
              <a:t> </a:t>
            </a:r>
            <a:br>
              <a:rPr lang="en-US" sz="1400" dirty="0"/>
            </a:b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2971800"/>
            <a:ext cx="27051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98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sz="3600" b="1" dirty="0">
                <a:solidFill>
                  <a:srgbClr val="FF0000"/>
                </a:solidFill>
                <a:latin typeface="HelveticaNeue-Condensed"/>
              </a:rPr>
              <a:t>Barrett’s Oesophagus</a:t>
            </a:r>
            <a:r>
              <a:rPr lang="en-US" sz="3600" b="1" dirty="0">
                <a:solidFill>
                  <a:srgbClr val="FF0000"/>
                </a:solidFill>
              </a:rPr>
              <a:t> </a:t>
            </a:r>
            <a:br>
              <a:rPr lang="en-US" dirty="0"/>
            </a:br>
            <a:endParaRPr lang="en-US" dirty="0"/>
          </a:p>
        </p:txBody>
      </p:sp>
      <p:sp>
        <p:nvSpPr>
          <p:cNvPr id="3" name="Content Placeholder 2"/>
          <p:cNvSpPr>
            <a:spLocks noGrp="1"/>
          </p:cNvSpPr>
          <p:nvPr>
            <p:ph idx="1"/>
          </p:nvPr>
        </p:nvSpPr>
        <p:spPr>
          <a:xfrm>
            <a:off x="76200" y="914400"/>
            <a:ext cx="8991600" cy="5867400"/>
          </a:xfrm>
        </p:spPr>
        <p:txBody>
          <a:bodyPr>
            <a:normAutofit/>
          </a:bodyPr>
          <a:lstStyle/>
          <a:p>
            <a:pPr marL="0" indent="0">
              <a:buNone/>
            </a:pPr>
            <a:r>
              <a:rPr lang="en-US" sz="1400" dirty="0">
                <a:solidFill>
                  <a:srgbClr val="231F20"/>
                </a:solidFill>
                <a:latin typeface="HelveticaNeue-Light"/>
              </a:rPr>
              <a:t>Barrett’s Oesophagus is a pre-malignant condition, in which the normal squamous lining of the lower Oesophagus is replaced by columnar mucosa (columnar lined Oesophagus; CLO) that may contain areas of intestinal metaplasia</a:t>
            </a:r>
            <a:r>
              <a:rPr lang="en-US" sz="1400" dirty="0"/>
              <a:t> .</a:t>
            </a:r>
          </a:p>
          <a:p>
            <a:pPr marL="0" indent="0">
              <a:buNone/>
            </a:pPr>
            <a:br>
              <a:rPr lang="en-US" sz="1400" dirty="0"/>
            </a:br>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572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572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676775"/>
            <a:ext cx="36576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3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92500"/>
          </a:bodyPr>
          <a:lstStyle/>
          <a:p>
            <a:pPr marL="0" indent="0">
              <a:buNone/>
            </a:pPr>
            <a:r>
              <a:rPr lang="en-US" sz="1400" dirty="0">
                <a:solidFill>
                  <a:srgbClr val="231F20"/>
                </a:solidFill>
                <a:latin typeface="HelveticaNeue-Light"/>
              </a:rPr>
              <a:t>It is an adaptive response to chronic gastro-oesophageal reﬂux and is found in 10% of patients undergoing gastroscopy for reﬂux symptoms. Community-based epidemiological studies suggest that the true prevalence may be up to 1.5–5% of the population, as the condition is often asymptomatic until discovered when the patient presents with Oesophageal cancer.</a:t>
            </a:r>
          </a:p>
          <a:p>
            <a:pPr marL="0" indent="0">
              <a:buNone/>
            </a:pPr>
            <a:br>
              <a:rPr lang="en-US" sz="1400" dirty="0"/>
            </a:br>
            <a:r>
              <a:rPr lang="en-US" sz="1400" dirty="0">
                <a:solidFill>
                  <a:srgbClr val="231F20"/>
                </a:solidFill>
                <a:latin typeface="HelveticaNeue-Light"/>
              </a:rPr>
              <a:t>The relative risk of oesophageal cancer is increased 40–120-fold but the absolute risk is low (0.1–0.5% per year).</a:t>
            </a:r>
            <a:r>
              <a:rPr lang="en-US" sz="1400" dirty="0"/>
              <a:t> </a:t>
            </a:r>
          </a:p>
          <a:p>
            <a:pPr marL="0" indent="0">
              <a:buNone/>
            </a:pPr>
            <a:endParaRPr lang="en-US" sz="1400" dirty="0"/>
          </a:p>
          <a:p>
            <a:pPr marL="0" indent="0">
              <a:buNone/>
            </a:pPr>
            <a:r>
              <a:rPr lang="en-US" sz="1400" b="1" dirty="0">
                <a:solidFill>
                  <a:srgbClr val="FF0000"/>
                </a:solidFill>
              </a:rPr>
              <a:t>Risk Factors of Barret Oesophagus:</a:t>
            </a:r>
          </a:p>
          <a:p>
            <a:pPr marL="0" indent="0">
              <a:buNone/>
            </a:pPr>
            <a:r>
              <a:rPr lang="en-US" sz="1400" dirty="0"/>
              <a:t>1.Prolong duration of GERD</a:t>
            </a:r>
          </a:p>
          <a:p>
            <a:pPr marL="0" indent="0">
              <a:buNone/>
            </a:pPr>
            <a:r>
              <a:rPr lang="en-US" sz="1400" dirty="0"/>
              <a:t>2. White male over 50 years</a:t>
            </a:r>
          </a:p>
          <a:p>
            <a:pPr marL="0" indent="0">
              <a:buNone/>
            </a:pPr>
            <a:r>
              <a:rPr lang="en-US" sz="1400" dirty="0"/>
              <a:t>3.Obesity especially increase in waist circumference.</a:t>
            </a:r>
          </a:p>
          <a:p>
            <a:pPr marL="0" indent="0">
              <a:buNone/>
            </a:pPr>
            <a:r>
              <a:rPr lang="en-US" sz="1400" dirty="0"/>
              <a:t>4.</a:t>
            </a:r>
            <a:r>
              <a:rPr lang="en-US" sz="1400" dirty="0">
                <a:solidFill>
                  <a:srgbClr val="231F20"/>
                </a:solidFill>
                <a:latin typeface="HelveticaNeue-Light"/>
              </a:rPr>
              <a:t> It is weakly associated with smoking but not alcohol intake. </a:t>
            </a:r>
          </a:p>
          <a:p>
            <a:pPr marL="0" indent="0">
              <a:buNone/>
            </a:pPr>
            <a:r>
              <a:rPr lang="en-US" sz="1400" dirty="0">
                <a:solidFill>
                  <a:srgbClr val="231F20"/>
                </a:solidFill>
                <a:latin typeface="HelveticaNeue-Light"/>
              </a:rPr>
              <a:t>Risk of adenocarcinoma development in the setting of Barret Oesophagus:</a:t>
            </a:r>
          </a:p>
          <a:p>
            <a:pPr marL="0" indent="0">
              <a:buNone/>
            </a:pPr>
            <a:r>
              <a:rPr lang="en-US" sz="1400" dirty="0">
                <a:solidFill>
                  <a:srgbClr val="231F20"/>
                </a:solidFill>
                <a:latin typeface="HelveticaNeue-Light"/>
              </a:rPr>
              <a:t>The risk of cancer seems to relate to the severity and duration of reﬂux rather than the presence of Barrett’s Oesophagus per se, and it has been suggested that duodenogastro-oesophageal reﬂux of bile, pancreatic enzymes and pepsin, as well as gastric acid,</a:t>
            </a:r>
          </a:p>
          <a:p>
            <a:pPr marL="0" indent="0">
              <a:buNone/>
            </a:pPr>
            <a:endParaRPr lang="en-US" sz="1400" dirty="0">
              <a:solidFill>
                <a:srgbClr val="231F20"/>
              </a:solidFill>
              <a:latin typeface="HelveticaNeue-Light"/>
            </a:endParaRPr>
          </a:p>
          <a:p>
            <a:pPr marL="0" indent="0">
              <a:buNone/>
            </a:pPr>
            <a:r>
              <a:rPr lang="en-US" sz="1400" b="1" dirty="0">
                <a:solidFill>
                  <a:srgbClr val="FF0000"/>
                </a:solidFill>
                <a:latin typeface="HelveticaNeue-Light"/>
              </a:rPr>
              <a:t>Diagnosis:</a:t>
            </a:r>
          </a:p>
          <a:p>
            <a:pPr marL="0" indent="0">
              <a:buNone/>
            </a:pPr>
            <a:r>
              <a:rPr lang="en-US" sz="1400" dirty="0"/>
              <a:t> </a:t>
            </a:r>
            <a:r>
              <a:rPr lang="en-US" sz="1400" dirty="0">
                <a:solidFill>
                  <a:srgbClr val="231F20"/>
                </a:solidFill>
                <a:latin typeface="HelveticaNeue-Light"/>
              </a:rPr>
              <a:t>This requires multiple systematic biopsies to maximise the chance of detecting intestinal metaplasia and/or dysplasia.</a:t>
            </a:r>
          </a:p>
          <a:p>
            <a:pPr marL="0" indent="0">
              <a:buNone/>
            </a:pPr>
            <a:br>
              <a:rPr lang="en-US" sz="1400" dirty="0">
                <a:solidFill>
                  <a:srgbClr val="231F20"/>
                </a:solidFill>
                <a:latin typeface="HelveticaNeue-Light"/>
              </a:rPr>
            </a:br>
            <a:r>
              <a:rPr lang="en-US" sz="1600" i="1" dirty="0">
                <a:solidFill>
                  <a:srgbClr val="231F20"/>
                </a:solidFill>
                <a:latin typeface="HelveticaNeue-MediumCondObl"/>
              </a:rPr>
              <a:t>Management:  </a:t>
            </a:r>
          </a:p>
          <a:p>
            <a:pPr marL="0" indent="0">
              <a:buNone/>
            </a:pPr>
            <a:r>
              <a:rPr lang="en-US" sz="1400" dirty="0">
                <a:solidFill>
                  <a:srgbClr val="231F20"/>
                </a:solidFill>
                <a:latin typeface="HelveticaNeue-Light"/>
              </a:rPr>
              <a:t>Neither potent acid suppression nor anti-reﬂux surgery stops progression or induces regression of Barret</a:t>
            </a:r>
            <a:r>
              <a:rPr lang="en-US" sz="1400" dirty="0"/>
              <a:t> Oesophagus, and treatment is indicated only for symptoms of reﬂux or complications, such as stricture. .</a:t>
            </a:r>
            <a:br>
              <a:rPr lang="en-US" sz="1400" dirty="0"/>
            </a:br>
            <a:br>
              <a:rPr lang="en-US" sz="1400" dirty="0"/>
            </a:br>
            <a:br>
              <a:rPr lang="en-US" sz="1400" dirty="0"/>
            </a:br>
            <a:endParaRPr lang="en-US" sz="1400" dirty="0">
              <a:solidFill>
                <a:srgbClr val="231F20"/>
              </a:solidFill>
              <a:latin typeface="HelveticaNeue-Light"/>
            </a:endParaRPr>
          </a:p>
          <a:p>
            <a:pPr marL="0" indent="0">
              <a:buNone/>
            </a:pPr>
            <a:br>
              <a:rPr lang="en-US" sz="1400" dirty="0"/>
            </a:br>
            <a:endParaRPr lang="en-US" sz="1400" dirty="0"/>
          </a:p>
          <a:p>
            <a:pPr marL="0" indent="0">
              <a:buNone/>
            </a:pPr>
            <a:br>
              <a:rPr lang="en-US" sz="1400" dirty="0"/>
            </a:br>
            <a:endParaRPr lang="en-US" sz="1400" dirty="0"/>
          </a:p>
        </p:txBody>
      </p:sp>
    </p:spTree>
    <p:extLst>
      <p:ext uri="{BB962C8B-B14F-4D97-AF65-F5344CB8AC3E}">
        <p14:creationId xmlns:p14="http://schemas.microsoft.com/office/powerpoint/2010/main" val="168274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1400" b="1" dirty="0">
                <a:solidFill>
                  <a:srgbClr val="FF0000"/>
                </a:solidFill>
                <a:latin typeface="HelveticaNeue-Light"/>
              </a:rPr>
              <a:t>Endoscopic therapies:</a:t>
            </a:r>
          </a:p>
          <a:p>
            <a:pPr marL="0" indent="0">
              <a:buNone/>
            </a:pPr>
            <a:br>
              <a:rPr lang="en-US" sz="1400" dirty="0">
                <a:solidFill>
                  <a:srgbClr val="FF0000"/>
                </a:solidFill>
                <a:latin typeface="HelveticaNeue-Light"/>
              </a:rPr>
            </a:br>
            <a:r>
              <a:rPr lang="en-US" sz="1400" dirty="0">
                <a:solidFill>
                  <a:srgbClr val="231F20"/>
                </a:solidFill>
                <a:latin typeface="HelveticaNeue-Light"/>
              </a:rPr>
              <a:t>such as radiofrequency ablation or photodynamic therapy, can induce regression but at present are used only for those with dysplasia or intramucosal cancer. </a:t>
            </a:r>
          </a:p>
          <a:p>
            <a:pPr marL="0" indent="0">
              <a:buNone/>
            </a:pPr>
            <a:endParaRPr lang="en-US" sz="1400" dirty="0">
              <a:solidFill>
                <a:srgbClr val="231F20"/>
              </a:solidFill>
              <a:latin typeface="HelveticaNeue-Light"/>
            </a:endParaRPr>
          </a:p>
          <a:p>
            <a:pPr marL="0" indent="0">
              <a:buNone/>
            </a:pPr>
            <a:r>
              <a:rPr lang="en-US" sz="1400" dirty="0">
                <a:solidFill>
                  <a:srgbClr val="231F20"/>
                </a:solidFill>
                <a:latin typeface="HelveticaNeue-Light"/>
              </a:rPr>
              <a:t>Regular endoscopic surveillance can detect dysplasia at an early stage and may improve survival but, because most Barrett’s Oesophagus is undetected until cancer develops, surveillance strategies are unlikely to inﬂuence the overall mortality rate of oesophageal cancer.</a:t>
            </a:r>
          </a:p>
          <a:p>
            <a:pPr marL="0" indent="0">
              <a:buNone/>
            </a:pPr>
            <a:endParaRPr lang="en-US" sz="1400" dirty="0">
              <a:solidFill>
                <a:srgbClr val="231F20"/>
              </a:solidFill>
              <a:latin typeface="HelveticaNeue-Light"/>
            </a:endParaRPr>
          </a:p>
          <a:p>
            <a:pPr marL="0" indent="0">
              <a:buNone/>
            </a:pPr>
            <a:endParaRPr lang="en-US" sz="1400" dirty="0">
              <a:solidFill>
                <a:srgbClr val="231F20"/>
              </a:solidFill>
              <a:latin typeface="HelveticaNeue-Light"/>
            </a:endParaRPr>
          </a:p>
          <a:p>
            <a:pPr marL="0" indent="0">
              <a:buNone/>
            </a:pPr>
            <a:r>
              <a:rPr lang="en-US" sz="1400" dirty="0">
                <a:solidFill>
                  <a:srgbClr val="231F20"/>
                </a:solidFill>
                <a:latin typeface="HelveticaNeue-Light"/>
              </a:rPr>
              <a:t> </a:t>
            </a:r>
            <a:r>
              <a:rPr lang="en-US" sz="1400" b="1" dirty="0">
                <a:solidFill>
                  <a:srgbClr val="FF0000"/>
                </a:solidFill>
                <a:latin typeface="HelveticaNeue-Light"/>
              </a:rPr>
              <a:t>Surveillance:</a:t>
            </a:r>
          </a:p>
          <a:p>
            <a:pPr marL="0" indent="0">
              <a:buNone/>
            </a:pPr>
            <a:br>
              <a:rPr lang="en-US" sz="1400" dirty="0">
                <a:solidFill>
                  <a:srgbClr val="231F20"/>
                </a:solidFill>
                <a:latin typeface="HelveticaNeue-Light"/>
              </a:rPr>
            </a:br>
            <a:r>
              <a:rPr lang="en-US" sz="1400" dirty="0">
                <a:solidFill>
                  <a:srgbClr val="231F20"/>
                </a:solidFill>
                <a:latin typeface="HelveticaNeue-Light"/>
              </a:rPr>
              <a:t> It is currently recommended that patients with Barrett’s Oesophagus with intestinal metaplasia, but without </a:t>
            </a:r>
          </a:p>
          <a:p>
            <a:pPr marL="0" indent="0">
              <a:buNone/>
            </a:pPr>
            <a:r>
              <a:rPr lang="en-US" sz="1400" dirty="0">
                <a:solidFill>
                  <a:srgbClr val="231F20"/>
                </a:solidFill>
                <a:latin typeface="HelveticaNeue-Light"/>
              </a:rPr>
              <a:t>dysplasia, should undergo endoscopy at 3–5-yearly intervals if the length of the Barrettic segment is less than 3 </a:t>
            </a:r>
          </a:p>
          <a:p>
            <a:pPr marL="0" indent="0">
              <a:buNone/>
            </a:pPr>
            <a:r>
              <a:rPr lang="en-US" sz="1400" dirty="0">
                <a:solidFill>
                  <a:srgbClr val="231F20"/>
                </a:solidFill>
                <a:latin typeface="HelveticaNeue-Light"/>
              </a:rPr>
              <a:t>cm and at 2–3-yearly intervals if the length is greater than 3 cm. </a:t>
            </a:r>
          </a:p>
          <a:p>
            <a:pPr marL="0" indent="0">
              <a:buNone/>
            </a:pPr>
            <a:endParaRPr lang="en-US" sz="1400" dirty="0">
              <a:solidFill>
                <a:srgbClr val="231F20"/>
              </a:solidFill>
              <a:latin typeface="HelveticaNeue-Light"/>
            </a:endParaRPr>
          </a:p>
          <a:p>
            <a:pPr marL="0" indent="0">
              <a:buNone/>
            </a:pPr>
            <a:endParaRPr lang="en-US" sz="1400" dirty="0">
              <a:solidFill>
                <a:srgbClr val="231F20"/>
              </a:solidFill>
              <a:latin typeface="HelveticaNeue-Light"/>
            </a:endParaRPr>
          </a:p>
          <a:p>
            <a:pPr marL="0" indent="0">
              <a:buNone/>
            </a:pPr>
            <a:r>
              <a:rPr lang="en-US" sz="1400" dirty="0">
                <a:solidFill>
                  <a:srgbClr val="231F20"/>
                </a:solidFill>
                <a:latin typeface="HelveticaNeue-Light"/>
              </a:rPr>
              <a:t>Those with low-grade dysplasia should be endoscoped at 6-monthly intervals.</a:t>
            </a:r>
          </a:p>
          <a:p>
            <a:pPr marL="0" indent="0">
              <a:buNone/>
            </a:pPr>
            <a:br>
              <a:rPr lang="en-US" sz="1400" dirty="0">
                <a:solidFill>
                  <a:srgbClr val="231F20"/>
                </a:solidFill>
                <a:latin typeface="HelveticaNeue-Light"/>
              </a:rPr>
            </a:br>
            <a:r>
              <a:rPr lang="en-US" sz="1400" dirty="0">
                <a:solidFill>
                  <a:srgbClr val="231F20"/>
                </a:solidFill>
                <a:latin typeface="HelveticaNeue-Light"/>
              </a:rPr>
              <a:t>For those with high-grade dysplasia or intramucosal carcinoma, the treatment options are either oesophagectomy </a:t>
            </a:r>
          </a:p>
          <a:p>
            <a:pPr marL="0" indent="0">
              <a:buNone/>
            </a:pPr>
            <a:r>
              <a:rPr lang="en-US" sz="1400" dirty="0">
                <a:solidFill>
                  <a:srgbClr val="231F20"/>
                </a:solidFill>
                <a:latin typeface="HelveticaNeue-Light"/>
              </a:rPr>
              <a:t>or endoscopic therapy, with a combination of endoscopic resection of any visibly abnormal areas and </a:t>
            </a:r>
          </a:p>
          <a:p>
            <a:pPr marL="0" indent="0">
              <a:buNone/>
            </a:pPr>
            <a:r>
              <a:rPr lang="en-US" sz="1400" dirty="0">
                <a:solidFill>
                  <a:srgbClr val="231F20"/>
                </a:solidFill>
                <a:latin typeface="HelveticaNeue-Light"/>
              </a:rPr>
              <a:t>radiofrequency ablation of the remaining Barrett’s mucosa, as an ‘organ-preserving’ alternative to surgery.</a:t>
            </a:r>
          </a:p>
          <a:p>
            <a:pPr marL="0" indent="0">
              <a:buNone/>
            </a:pPr>
            <a:endParaRPr lang="en-US" sz="1400" dirty="0">
              <a:solidFill>
                <a:srgbClr val="231F20"/>
              </a:solidFill>
              <a:latin typeface="HelveticaNeue-Light"/>
            </a:endParaRPr>
          </a:p>
          <a:p>
            <a:pPr marL="0" indent="0">
              <a:buNone/>
            </a:pPr>
            <a:br>
              <a:rPr lang="en-US" sz="1400" dirty="0">
                <a:solidFill>
                  <a:srgbClr val="231F20"/>
                </a:solidFill>
                <a:latin typeface="HelveticaNeue-Light"/>
              </a:rPr>
            </a:br>
            <a:r>
              <a:rPr lang="en-US" sz="1400" dirty="0">
                <a:solidFill>
                  <a:srgbClr val="231F20"/>
                </a:solidFill>
                <a:latin typeface="HelveticaNeue-Light"/>
              </a:rPr>
              <a:t>These cases should be discussed in a multidisciplinary team meeting and managed in specialist centres</a:t>
            </a:r>
            <a:r>
              <a:rPr lang="en-US" sz="1400" dirty="0"/>
              <a:t> .</a:t>
            </a:r>
            <a:br>
              <a:rPr lang="en-US" sz="1400" dirty="0"/>
            </a:br>
            <a:endParaRPr lang="en-US" sz="1400" dirty="0"/>
          </a:p>
        </p:txBody>
      </p:sp>
    </p:spTree>
    <p:extLst>
      <p:ext uri="{BB962C8B-B14F-4D97-AF65-F5344CB8AC3E}">
        <p14:creationId xmlns:p14="http://schemas.microsoft.com/office/powerpoint/2010/main" val="95291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67800" cy="6629400"/>
          </a:xfrm>
        </p:spPr>
        <p:txBody>
          <a:bodyPr>
            <a:normAutofit/>
          </a:bodyPr>
          <a:lstStyle/>
          <a:p>
            <a:pPr marL="0" indent="0">
              <a:buNone/>
            </a:pPr>
            <a:endParaRPr lang="en-US" sz="2000" b="1" dirty="0">
              <a:solidFill>
                <a:srgbClr val="FF0000"/>
              </a:solidFill>
              <a:latin typeface="HelveticaNeue-Condensed"/>
            </a:endParaRPr>
          </a:p>
          <a:p>
            <a:pPr marL="0" indent="0">
              <a:buNone/>
            </a:pPr>
            <a:endParaRPr lang="en-US" sz="2000" b="1" dirty="0">
              <a:solidFill>
                <a:srgbClr val="FF0000"/>
              </a:solidFill>
              <a:latin typeface="HelveticaNeue-Condensed"/>
            </a:endParaRPr>
          </a:p>
          <a:p>
            <a:pPr marL="0" indent="0">
              <a:buNone/>
            </a:pPr>
            <a:endParaRPr lang="en-US" sz="2000" b="1" dirty="0">
              <a:solidFill>
                <a:srgbClr val="FF0000"/>
              </a:solidFill>
              <a:latin typeface="HelveticaNeue-Condensed"/>
            </a:endParaRPr>
          </a:p>
          <a:p>
            <a:pPr marL="0" indent="0">
              <a:buNone/>
            </a:pPr>
            <a:endParaRPr lang="en-US" sz="2000" b="1" dirty="0">
              <a:solidFill>
                <a:srgbClr val="FF0000"/>
              </a:solidFill>
              <a:latin typeface="HelveticaNeue-Condensed"/>
            </a:endParaRPr>
          </a:p>
          <a:p>
            <a:pPr marL="0" indent="0">
              <a:buNone/>
            </a:pPr>
            <a:r>
              <a:rPr lang="en-US" sz="2000" b="1" dirty="0">
                <a:solidFill>
                  <a:srgbClr val="FF0000"/>
                </a:solidFill>
                <a:latin typeface="HelveticaNeue-Condensed"/>
              </a:rPr>
              <a:t>Anaemia</a:t>
            </a:r>
            <a:r>
              <a:rPr lang="en-US" sz="2000" b="1" dirty="0">
                <a:solidFill>
                  <a:srgbClr val="FF0000"/>
                </a:solidFill>
              </a:rPr>
              <a:t> :</a:t>
            </a:r>
          </a:p>
          <a:p>
            <a:pPr marL="0" indent="0">
              <a:buNone/>
            </a:pPr>
            <a:endParaRPr lang="en-US" sz="2000" b="1" dirty="0">
              <a:solidFill>
                <a:srgbClr val="FF0000"/>
              </a:solidFill>
            </a:endParaRPr>
          </a:p>
          <a:p>
            <a:pPr marL="0" indent="0">
              <a:buNone/>
            </a:pPr>
            <a:endParaRPr lang="en-US" sz="2000" dirty="0"/>
          </a:p>
          <a:p>
            <a:pPr marL="0" indent="0">
              <a:buNone/>
            </a:pPr>
            <a:r>
              <a:rPr lang="en-US" sz="1400" dirty="0">
                <a:solidFill>
                  <a:srgbClr val="231F20"/>
                </a:solidFill>
                <a:latin typeface="HelveticaNeue-Light"/>
              </a:rPr>
              <a:t>1.Iron defciency anaemia can occur as a consequence of occult blood loss from long-standing oesophagitis. </a:t>
            </a:r>
          </a:p>
          <a:p>
            <a:pPr marL="0" indent="0">
              <a:buNone/>
            </a:pPr>
            <a:endParaRPr lang="en-US" sz="1400" dirty="0">
              <a:solidFill>
                <a:srgbClr val="231F20"/>
              </a:solidFill>
              <a:latin typeface="HelveticaNeue-Light"/>
            </a:endParaRPr>
          </a:p>
          <a:p>
            <a:pPr marL="0" indent="0">
              <a:buNone/>
            </a:pPr>
            <a:endParaRPr lang="en-US" sz="1400" dirty="0">
              <a:solidFill>
                <a:srgbClr val="231F20"/>
              </a:solidFill>
              <a:latin typeface="HelveticaNeue-Light"/>
            </a:endParaRPr>
          </a:p>
          <a:p>
            <a:pPr marL="0" indent="0">
              <a:buNone/>
            </a:pPr>
            <a:r>
              <a:rPr lang="en-US" sz="1400" dirty="0">
                <a:solidFill>
                  <a:srgbClr val="231F20"/>
                </a:solidFill>
                <a:latin typeface="HelveticaNeue-Light"/>
              </a:rPr>
              <a:t>2.Cameron ulcer: a large hiatus hernia and bleeding can stem from subtle erosions in the neck of the sac</a:t>
            </a:r>
            <a:r>
              <a:rPr lang="en-US" sz="1400" dirty="0"/>
              <a:t> .</a:t>
            </a:r>
          </a:p>
          <a:p>
            <a:pPr marL="0" indent="0">
              <a:buNone/>
            </a:pPr>
            <a:endParaRPr lang="en-US" sz="1400" dirty="0"/>
          </a:p>
          <a:p>
            <a:pPr marL="0" indent="0">
              <a:buNone/>
            </a:pPr>
            <a:endParaRPr lang="en-US" sz="1400" dirty="0"/>
          </a:p>
          <a:p>
            <a:pPr marL="0" indent="0">
              <a:buNone/>
            </a:pPr>
            <a:r>
              <a:rPr lang="en-US" sz="1400" dirty="0"/>
              <a:t>3.Other causes  unrelated to GERD especially colorectal cancer.</a:t>
            </a:r>
          </a:p>
          <a:p>
            <a:pPr marL="0" indent="0">
              <a:buNone/>
            </a:pPr>
            <a:endParaRPr lang="en-US" sz="1400" dirty="0"/>
          </a:p>
          <a:p>
            <a:pPr marL="0" indent="0">
              <a:buNone/>
            </a:pPr>
            <a:endParaRPr lang="en-US" sz="1400" dirty="0"/>
          </a:p>
          <a:p>
            <a:pPr marL="0" indent="0">
              <a:buNone/>
            </a:pPr>
            <a:endParaRPr lang="en-US" sz="1400" b="1" dirty="0"/>
          </a:p>
          <a:p>
            <a:pPr marL="0" indent="0">
              <a:buNone/>
            </a:pPr>
            <a:br>
              <a:rPr lang="en-US" sz="1400" b="1" dirty="0"/>
            </a:br>
            <a:br>
              <a:rPr lang="en-US" sz="1400" dirty="0"/>
            </a:br>
            <a:br>
              <a:rPr lang="en-US" sz="2000" dirty="0"/>
            </a:br>
            <a:endParaRPr lang="en-US" sz="2000" dirty="0"/>
          </a:p>
        </p:txBody>
      </p:sp>
    </p:spTree>
    <p:extLst>
      <p:ext uri="{BB962C8B-B14F-4D97-AF65-F5344CB8AC3E}">
        <p14:creationId xmlns:p14="http://schemas.microsoft.com/office/powerpoint/2010/main" val="355898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066800"/>
          </a:xfrm>
        </p:spPr>
        <p:txBody>
          <a:bodyPr>
            <a:normAutofit/>
          </a:bodyPr>
          <a:lstStyle/>
          <a:p>
            <a:r>
              <a:rPr lang="en-US" sz="2400" b="1" dirty="0">
                <a:solidFill>
                  <a:srgbClr val="FF0000"/>
                </a:solidFill>
              </a:rPr>
              <a:t>Other causes of oesophagitis</a:t>
            </a:r>
          </a:p>
        </p:txBody>
      </p:sp>
      <p:sp>
        <p:nvSpPr>
          <p:cNvPr id="3" name="Content Placeholder 2"/>
          <p:cNvSpPr>
            <a:spLocks noGrp="1"/>
          </p:cNvSpPr>
          <p:nvPr>
            <p:ph idx="1"/>
          </p:nvPr>
        </p:nvSpPr>
        <p:spPr>
          <a:xfrm>
            <a:off x="76200" y="1143000"/>
            <a:ext cx="8991600" cy="5638800"/>
          </a:xfrm>
        </p:spPr>
        <p:txBody>
          <a:bodyPr>
            <a:normAutofit/>
          </a:bodyPr>
          <a:lstStyle/>
          <a:p>
            <a:pPr marL="0" indent="0">
              <a:buNone/>
            </a:pPr>
            <a:r>
              <a:rPr lang="en-US" sz="1400" b="1" dirty="0">
                <a:solidFill>
                  <a:srgbClr val="FF0000"/>
                </a:solidFill>
              </a:rPr>
              <a:t>Infection:</a:t>
            </a:r>
          </a:p>
          <a:p>
            <a:pPr marL="0" indent="0">
              <a:buNone/>
            </a:pPr>
            <a:r>
              <a:rPr lang="en-US" sz="1400" dirty="0"/>
              <a:t>Most common causes include candida, herpes simplex virus and cytomegalovirus, these mainly occurred in immune suppressed patients.</a:t>
            </a:r>
          </a:p>
          <a:p>
            <a:pPr marL="0" indent="0">
              <a:buNone/>
            </a:pPr>
            <a:endParaRPr lang="en-US" sz="1400" dirty="0"/>
          </a:p>
          <a:p>
            <a:pPr marL="0" indent="0">
              <a:buNone/>
            </a:pPr>
            <a:r>
              <a:rPr lang="en-US" sz="1400" b="1" dirty="0">
                <a:solidFill>
                  <a:srgbClr val="FF0000"/>
                </a:solidFill>
              </a:rPr>
              <a:t>Corrosive Oesophagitis:</a:t>
            </a:r>
          </a:p>
          <a:p>
            <a:pPr marL="0" indent="0">
              <a:buNone/>
            </a:pPr>
            <a:r>
              <a:rPr lang="en-US" sz="1400" dirty="0"/>
              <a:t>Most commonly caused by strong household bleach and battery acid usully occur as a suicidal attempts or intentionally in children and mentally retarded personnels.</a:t>
            </a:r>
          </a:p>
          <a:p>
            <a:pPr marL="0" indent="0">
              <a:buNone/>
            </a:pPr>
            <a:r>
              <a:rPr lang="en-US" sz="1400" dirty="0"/>
              <a:t>This result in severe oesophagitis, perforation , mediastinitis and long term complicated by oesophageal stricture and cancer.</a:t>
            </a:r>
          </a:p>
          <a:p>
            <a:pPr marL="0" indent="0">
              <a:buNone/>
            </a:pPr>
            <a:endParaRPr lang="en-US" sz="1400" dirty="0"/>
          </a:p>
          <a:p>
            <a:pPr marL="0" indent="0">
              <a:buNone/>
            </a:pPr>
            <a:r>
              <a:rPr lang="en-US" sz="1400" b="1" dirty="0">
                <a:solidFill>
                  <a:srgbClr val="FF0000"/>
                </a:solidFill>
              </a:rPr>
              <a:t>Drugs:</a:t>
            </a:r>
          </a:p>
          <a:p>
            <a:pPr marL="0" indent="0">
              <a:buNone/>
            </a:pPr>
            <a:endParaRPr lang="en-US" sz="1400" b="1" dirty="0">
              <a:solidFill>
                <a:srgbClr val="FF0000"/>
              </a:solidFill>
            </a:endParaRPr>
          </a:p>
          <a:p>
            <a:pPr marL="0" indent="0">
              <a:buNone/>
            </a:pPr>
            <a:r>
              <a:rPr lang="en-US" sz="1400" dirty="0"/>
              <a:t>Include potassium supplements, NSAIDS, Antibiotics mainly tetracycline and doxycycline, Bisphosphonate, oral iron supplements and others.</a:t>
            </a:r>
          </a:p>
          <a:p>
            <a:pPr marL="0" indent="0">
              <a:buNone/>
            </a:pPr>
            <a:r>
              <a:rPr lang="en-US" sz="1400" b="1" dirty="0">
                <a:solidFill>
                  <a:srgbClr val="FF0000"/>
                </a:solidFill>
              </a:rPr>
              <a:t>Eosinophilic Oesophagitis:</a:t>
            </a:r>
          </a:p>
          <a:p>
            <a:pPr marL="0" indent="0">
              <a:buNone/>
            </a:pPr>
            <a:endParaRPr lang="en-US" sz="1400" b="1" dirty="0">
              <a:solidFill>
                <a:srgbClr val="FF0000"/>
              </a:solidFill>
            </a:endParaRPr>
          </a:p>
          <a:p>
            <a:pPr marL="0" indent="0">
              <a:buNone/>
            </a:pPr>
            <a:r>
              <a:rPr lang="en-US" sz="1400" dirty="0"/>
              <a:t>A common cause of food impaction in adults causing what is called steakhouse  syndrome.</a:t>
            </a:r>
          </a:p>
          <a:p>
            <a:pPr marL="0" indent="0">
              <a:buNone/>
            </a:pPr>
            <a:r>
              <a:rPr lang="en-US" sz="1400" dirty="0"/>
              <a:t>Complication is oesophageal stricture.</a:t>
            </a:r>
          </a:p>
          <a:p>
            <a:pPr marL="0" indent="0">
              <a:buNone/>
            </a:pPr>
            <a:r>
              <a:rPr lang="en-US" sz="1400" dirty="0"/>
              <a:t>Diagnosis usually by endoscopic biopsies from distal and proximal Oesophagus that show &gt;15 eosinophil/</a:t>
            </a:r>
            <a:r>
              <a:rPr lang="en-US" sz="1400" dirty="0" err="1"/>
              <a:t>hpf</a:t>
            </a:r>
            <a:r>
              <a:rPr lang="en-US" sz="1400" dirty="0"/>
              <a:t> in addition to target biopsies from any lesion caused by the eosinophilic esophagitis that include: Ring, web,furrows,ulcers.</a:t>
            </a:r>
          </a:p>
          <a:p>
            <a:pPr marL="0" indent="0">
              <a:buNone/>
            </a:pPr>
            <a:r>
              <a:rPr lang="en-US" sz="1400" dirty="0"/>
              <a:t>Treatment with swallowed steroids like fluticasone or betamethasone and refractory symptoms may respond to montelucast , a leukotriene inhibitor.</a:t>
            </a:r>
          </a:p>
        </p:txBody>
      </p:sp>
    </p:spTree>
    <p:extLst>
      <p:ext uri="{BB962C8B-B14F-4D97-AF65-F5344CB8AC3E}">
        <p14:creationId xmlns:p14="http://schemas.microsoft.com/office/powerpoint/2010/main" val="269292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2400" b="1" dirty="0">
                <a:solidFill>
                  <a:srgbClr val="FF0000"/>
                </a:solidFill>
              </a:rPr>
              <a:t>Motility disorders of the Oesophagus</a:t>
            </a:r>
          </a:p>
        </p:txBody>
      </p:sp>
      <p:sp>
        <p:nvSpPr>
          <p:cNvPr id="3" name="Content Placeholder 2"/>
          <p:cNvSpPr>
            <a:spLocks noGrp="1"/>
          </p:cNvSpPr>
          <p:nvPr>
            <p:ph idx="1"/>
          </p:nvPr>
        </p:nvSpPr>
        <p:spPr>
          <a:xfrm>
            <a:off x="0" y="990600"/>
            <a:ext cx="9067800" cy="5867400"/>
          </a:xfrm>
        </p:spPr>
        <p:txBody>
          <a:bodyPr>
            <a:normAutofit/>
          </a:bodyPr>
          <a:lstStyle/>
          <a:p>
            <a:pPr marL="0" indent="0">
              <a:buNone/>
            </a:pPr>
            <a:r>
              <a:rPr lang="en-US" sz="1400" b="1" dirty="0">
                <a:solidFill>
                  <a:srgbClr val="FF0000"/>
                </a:solidFill>
              </a:rPr>
              <a:t>1.Pharyngeal pouch(</a:t>
            </a:r>
            <a:r>
              <a:rPr lang="en-US" sz="1400" b="1" dirty="0" err="1">
                <a:solidFill>
                  <a:srgbClr val="FF0000"/>
                </a:solidFill>
              </a:rPr>
              <a:t>Zenker’s</a:t>
            </a:r>
            <a:r>
              <a:rPr lang="en-US" sz="1400" b="1" dirty="0">
                <a:solidFill>
                  <a:srgbClr val="FF0000"/>
                </a:solidFill>
              </a:rPr>
              <a:t> diverticulum):</a:t>
            </a:r>
          </a:p>
          <a:p>
            <a:pPr marL="0" indent="0">
              <a:buNone/>
            </a:pPr>
            <a:r>
              <a:rPr lang="en-US" sz="1400" dirty="0"/>
              <a:t>This occurs because of incoordination of swallowing within the pharynx, which leads to herniation through the cricopharyngeus muscle and formation of a pouch.</a:t>
            </a:r>
          </a:p>
          <a:p>
            <a:pPr marL="0" indent="0">
              <a:buNone/>
            </a:pPr>
            <a:r>
              <a:rPr lang="en-US" sz="1400" dirty="0"/>
              <a:t>Patient usually presented with dysphagia, halitosis and regurgitation and sometimes the patient  may feel gurgling in the neck or it can be usually asymptomatic.</a:t>
            </a:r>
          </a:p>
          <a:p>
            <a:pPr marL="0" indent="0">
              <a:buNone/>
            </a:pPr>
            <a:r>
              <a:rPr lang="en-US" sz="1400" dirty="0"/>
              <a:t>The investigation of choice is the a barium swallow.</a:t>
            </a:r>
          </a:p>
          <a:p>
            <a:pPr marL="0" indent="0">
              <a:buNone/>
            </a:pPr>
            <a:r>
              <a:rPr lang="en-US" sz="1400" dirty="0"/>
              <a:t>Surgical myotomy (‘diverticulotomy’), with or without resection of the pouch, is indicated in symptomatic patients.</a:t>
            </a:r>
          </a:p>
          <a:p>
            <a:pPr marL="0" indent="0">
              <a:buNone/>
            </a:pPr>
            <a:endParaRPr lang="en-US" sz="1400" dirty="0"/>
          </a:p>
          <a:p>
            <a:pPr marL="0" indent="0">
              <a:buNone/>
            </a:pP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4648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4495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78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876800" cy="1143000"/>
          </a:xfrm>
        </p:spPr>
        <p:txBody>
          <a:bodyPr/>
          <a:lstStyle/>
          <a:p>
            <a:pPr lvl="0">
              <a:spcBef>
                <a:spcPct val="20000"/>
              </a:spcBef>
            </a:pPr>
            <a:r>
              <a:rPr lang="en-US" sz="2000" b="1" dirty="0">
                <a:solidFill>
                  <a:srgbClr val="FF0000"/>
                </a:solidFill>
                <a:ea typeface="+mn-ea"/>
                <a:cs typeface="+mn-cs"/>
              </a:rPr>
              <a:t>Objectives:</a:t>
            </a:r>
            <a:br>
              <a:rPr lang="en-US" sz="2000" b="1" dirty="0">
                <a:solidFill>
                  <a:srgbClr val="FF0000"/>
                </a:solidFill>
                <a:ea typeface="+mn-ea"/>
                <a:cs typeface="+mn-cs"/>
              </a:rPr>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endParaRPr lang="en-US" sz="1600" dirty="0"/>
          </a:p>
          <a:p>
            <a:pPr marL="0" indent="0">
              <a:buNone/>
            </a:pPr>
            <a:endParaRPr lang="en-US" sz="1600" dirty="0"/>
          </a:p>
          <a:p>
            <a:pPr marL="0" indent="0">
              <a:buNone/>
            </a:pPr>
            <a:r>
              <a:rPr lang="en-US" sz="1600" b="1" dirty="0"/>
              <a:t>At the end of this lecture you must know:</a:t>
            </a:r>
          </a:p>
          <a:p>
            <a:pPr marL="0" indent="0">
              <a:buNone/>
            </a:pPr>
            <a:endParaRPr lang="en-US" sz="1600" dirty="0"/>
          </a:p>
          <a:p>
            <a:pPr marL="0" indent="0">
              <a:buNone/>
            </a:pPr>
            <a:endParaRPr lang="en-US" sz="1600" dirty="0"/>
          </a:p>
          <a:p>
            <a:pPr marL="0" indent="0">
              <a:buNone/>
            </a:pPr>
            <a:r>
              <a:rPr lang="en-US" sz="1400" b="1" dirty="0">
                <a:solidFill>
                  <a:srgbClr val="002060"/>
                </a:solidFill>
              </a:rPr>
              <a:t>1.What is the GERD  ?, its complications , how you diagnose and mange these complications.</a:t>
            </a:r>
          </a:p>
          <a:p>
            <a:pPr marL="0" indent="0">
              <a:buNone/>
            </a:pPr>
            <a:endParaRPr lang="en-US" sz="1400" b="1" dirty="0">
              <a:solidFill>
                <a:srgbClr val="002060"/>
              </a:solidFill>
            </a:endParaRPr>
          </a:p>
          <a:p>
            <a:pPr marL="0" lvl="0" indent="0">
              <a:buNone/>
            </a:pPr>
            <a:r>
              <a:rPr lang="en-US" sz="1400" b="1" dirty="0">
                <a:solidFill>
                  <a:srgbClr val="002060"/>
                </a:solidFill>
              </a:rPr>
              <a:t>2.What is Barret Oesophagus?</a:t>
            </a:r>
          </a:p>
          <a:p>
            <a:pPr marL="0" lvl="0" indent="0">
              <a:buNone/>
            </a:pPr>
            <a:endParaRPr lang="en-US" sz="1400" b="1" dirty="0">
              <a:solidFill>
                <a:srgbClr val="002060"/>
              </a:solidFill>
            </a:endParaRPr>
          </a:p>
          <a:p>
            <a:pPr marL="0" lvl="0" indent="0">
              <a:buNone/>
            </a:pPr>
            <a:r>
              <a:rPr lang="en-US" sz="1400" b="1" dirty="0">
                <a:solidFill>
                  <a:srgbClr val="002060"/>
                </a:solidFill>
              </a:rPr>
              <a:t>3.What are the motility disorders of the Oesophagus ?, diagnosis and managements.</a:t>
            </a:r>
            <a:endParaRPr lang="ar-IQ" sz="1400" b="1" dirty="0">
              <a:solidFill>
                <a:srgbClr val="002060"/>
              </a:solidFill>
            </a:endParaRPr>
          </a:p>
          <a:p>
            <a:pPr marL="0" lvl="0" indent="0">
              <a:buNone/>
            </a:pPr>
            <a:endParaRPr lang="ar-IQ" sz="1400" b="1" dirty="0">
              <a:solidFill>
                <a:srgbClr val="002060"/>
              </a:solidFill>
            </a:endParaRPr>
          </a:p>
          <a:p>
            <a:pPr marL="0" lvl="0" indent="0">
              <a:buNone/>
            </a:pPr>
            <a:r>
              <a:rPr lang="ar-IQ" sz="1400" b="1" dirty="0">
                <a:solidFill>
                  <a:srgbClr val="002060"/>
                </a:solidFill>
              </a:rPr>
              <a:t>4</a:t>
            </a:r>
            <a:r>
              <a:rPr lang="en-US" sz="1400" b="1" dirty="0">
                <a:solidFill>
                  <a:srgbClr val="002060"/>
                </a:solidFill>
              </a:rPr>
              <a:t>. What are the tumours of the Oesophagus?</a:t>
            </a:r>
          </a:p>
          <a:p>
            <a:pPr marL="0" lvl="0" indent="0">
              <a:buNone/>
            </a:pPr>
            <a:endParaRPr lang="en-US" sz="1400" b="1" dirty="0">
              <a:solidFill>
                <a:srgbClr val="002060"/>
              </a:solidFill>
            </a:endParaRPr>
          </a:p>
          <a:p>
            <a:pPr marL="0" indent="0">
              <a:buNone/>
            </a:pPr>
            <a:endParaRPr lang="en-US" sz="1600" dirty="0"/>
          </a:p>
        </p:txBody>
      </p:sp>
    </p:spTree>
    <p:extLst>
      <p:ext uri="{BB962C8B-B14F-4D97-AF65-F5344CB8AC3E}">
        <p14:creationId xmlns:p14="http://schemas.microsoft.com/office/powerpoint/2010/main" val="220156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400" b="1" dirty="0">
                <a:solidFill>
                  <a:srgbClr val="FF0000"/>
                </a:solidFill>
              </a:rPr>
              <a:t>Achalasia of the Oesophagus</a:t>
            </a:r>
          </a:p>
        </p:txBody>
      </p:sp>
      <p:sp>
        <p:nvSpPr>
          <p:cNvPr id="3" name="Content Placeholder 2"/>
          <p:cNvSpPr>
            <a:spLocks noGrp="1"/>
          </p:cNvSpPr>
          <p:nvPr>
            <p:ph idx="1"/>
          </p:nvPr>
        </p:nvSpPr>
        <p:spPr>
          <a:xfrm>
            <a:off x="0" y="914400"/>
            <a:ext cx="9067800" cy="5867400"/>
          </a:xfrm>
        </p:spPr>
        <p:txBody>
          <a:bodyPr>
            <a:normAutofit/>
          </a:bodyPr>
          <a:lstStyle/>
          <a:p>
            <a:pPr marL="0" indent="0">
              <a:buNone/>
            </a:pPr>
            <a:r>
              <a:rPr lang="en-US" sz="1400" b="1" dirty="0">
                <a:solidFill>
                  <a:srgbClr val="FF0000"/>
                </a:solidFill>
              </a:rPr>
              <a:t>Achalasia</a:t>
            </a:r>
            <a:r>
              <a:rPr lang="en-US" sz="1400" dirty="0"/>
              <a:t> is characterised by:</a:t>
            </a:r>
          </a:p>
          <a:p>
            <a:pPr marL="0" indent="0">
              <a:buNone/>
            </a:pPr>
            <a:r>
              <a:rPr lang="en-US" sz="1400" dirty="0"/>
              <a:t>• a hypertonic lower oesophageal sphincter, which fails to relax in response to the swallowing wave</a:t>
            </a:r>
          </a:p>
          <a:p>
            <a:pPr marL="0" indent="0">
              <a:buNone/>
            </a:pPr>
            <a:r>
              <a:rPr lang="en-US" sz="1400" dirty="0"/>
              <a:t>• failure of propagated oesophageal contraction, leading to progressive dilatation of the Oesophagus.</a:t>
            </a:r>
          </a:p>
          <a:p>
            <a:pPr marL="0" indent="0">
              <a:buNone/>
            </a:pPr>
            <a:endParaRPr lang="en-US" sz="1400" dirty="0"/>
          </a:p>
          <a:p>
            <a:pPr marL="0" indent="0">
              <a:buNone/>
            </a:pPr>
            <a:r>
              <a:rPr lang="en-US" sz="1400" dirty="0"/>
              <a:t>The cause is unknown. Defective release of nitric oxide by inhibitory neurons in the lower oesophageal sphincter has been</a:t>
            </a:r>
          </a:p>
          <a:p>
            <a:pPr marL="0" indent="0">
              <a:buNone/>
            </a:pPr>
            <a:r>
              <a:rPr lang="en-US" sz="1400" dirty="0"/>
              <a:t>reported, and there is degeneration of ganglion cells within the sphincter and the body of the Oesophagus. Loss of the </a:t>
            </a:r>
          </a:p>
          <a:p>
            <a:pPr marL="0" indent="0">
              <a:buNone/>
            </a:pPr>
            <a:r>
              <a:rPr lang="en-US" sz="1400" dirty="0"/>
              <a:t>dorsal vagal nuclei within the brainstem can be demonstrated in later stages. Infection with Trypanosoma cruzi in Chagas’ </a:t>
            </a:r>
          </a:p>
          <a:p>
            <a:pPr marL="0" indent="0">
              <a:buNone/>
            </a:pPr>
            <a:r>
              <a:rPr lang="en-US" sz="1400" dirty="0"/>
              <a:t>disease causes a syndrome that is clinically similar to achalasia.</a:t>
            </a:r>
          </a:p>
          <a:p>
            <a:pPr marL="0" indent="0">
              <a:buNone/>
            </a:pPr>
            <a:endParaRPr lang="en-US" sz="1400" dirty="0"/>
          </a:p>
          <a:p>
            <a:pPr marL="0" indent="0">
              <a:buNone/>
            </a:pPr>
            <a:endParaRPr lang="en-US" sz="1400" b="1" dirty="0">
              <a:solidFill>
                <a:srgbClr val="FF0000"/>
              </a:solidFill>
            </a:endParaRPr>
          </a:p>
          <a:p>
            <a:pPr marL="0" indent="0">
              <a:buNone/>
            </a:pPr>
            <a:r>
              <a:rPr lang="en-US" sz="1400" b="1" dirty="0">
                <a:solidFill>
                  <a:srgbClr val="FF0000"/>
                </a:solidFill>
              </a:rPr>
              <a:t>Clinical features :</a:t>
            </a:r>
          </a:p>
          <a:p>
            <a:pPr marL="0" indent="0">
              <a:buNone/>
            </a:pPr>
            <a:endParaRPr lang="en-US" sz="1400" b="1" dirty="0">
              <a:solidFill>
                <a:srgbClr val="FF0000"/>
              </a:solidFill>
            </a:endParaRPr>
          </a:p>
          <a:p>
            <a:pPr marL="0" indent="0">
              <a:buNone/>
            </a:pPr>
            <a:r>
              <a:rPr lang="en-US" sz="1400" dirty="0"/>
              <a:t>Usually is that of dysphagia , This develops slowly, is initially intermittent, and is worse for solids and eased by drinking liquids and by standing and moving around after eating.</a:t>
            </a:r>
          </a:p>
          <a:p>
            <a:pPr marL="0" indent="0">
              <a:buNone/>
            </a:pPr>
            <a:endParaRPr lang="en-US" sz="1400" dirty="0"/>
          </a:p>
          <a:p>
            <a:pPr marL="0" indent="0">
              <a:buNone/>
            </a:pPr>
            <a:r>
              <a:rPr lang="en-US" sz="1400" dirty="0"/>
              <a:t>Heartburn does not occur because the closed oesophageal sphincter prevents gastro-oesophageal reﬂux. </a:t>
            </a:r>
          </a:p>
          <a:p>
            <a:pPr marL="0" indent="0">
              <a:buNone/>
            </a:pPr>
            <a:r>
              <a:rPr lang="en-US" sz="1400" dirty="0"/>
              <a:t>Some patients experience episodes of chest pain due to oesophageal spasm.</a:t>
            </a:r>
          </a:p>
          <a:p>
            <a:pPr marL="0" indent="0">
              <a:buNone/>
            </a:pPr>
            <a:r>
              <a:rPr lang="en-US" sz="1400" dirty="0"/>
              <a:t>As the disease progresses, dysphagia worsens, the Oesophagus empties poorly and nocturnal pulmonary aspiration develops.</a:t>
            </a:r>
          </a:p>
          <a:p>
            <a:pPr marL="0" indent="0">
              <a:buNone/>
            </a:pPr>
            <a:endParaRPr lang="en-US" sz="1400" dirty="0"/>
          </a:p>
          <a:p>
            <a:pPr marL="0" indent="0">
              <a:buNone/>
            </a:pPr>
            <a:r>
              <a:rPr lang="en-US" sz="1400" dirty="0"/>
              <a:t>Achalasia predisposes to squamous carcinoma of the Oesophagus.</a:t>
            </a:r>
          </a:p>
        </p:txBody>
      </p:sp>
    </p:spTree>
    <p:extLst>
      <p:ext uri="{BB962C8B-B14F-4D97-AF65-F5344CB8AC3E}">
        <p14:creationId xmlns:p14="http://schemas.microsoft.com/office/powerpoint/2010/main" val="230311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Investigations</a:t>
            </a:r>
          </a:p>
        </p:txBody>
      </p:sp>
      <p:sp>
        <p:nvSpPr>
          <p:cNvPr id="3" name="Content Placeholder 2"/>
          <p:cNvSpPr>
            <a:spLocks noGrp="1"/>
          </p:cNvSpPr>
          <p:nvPr>
            <p:ph idx="1"/>
          </p:nvPr>
        </p:nvSpPr>
        <p:spPr>
          <a:xfrm>
            <a:off x="0" y="1219200"/>
            <a:ext cx="9144000" cy="5638800"/>
          </a:xfrm>
        </p:spPr>
        <p:txBody>
          <a:bodyPr>
            <a:normAutofit/>
          </a:bodyPr>
          <a:lstStyle/>
          <a:p>
            <a:pPr marL="0" indent="0">
              <a:buNone/>
            </a:pPr>
            <a:r>
              <a:rPr lang="en-US" sz="1400" b="1" dirty="0">
                <a:solidFill>
                  <a:srgbClr val="FF0000"/>
                </a:solidFill>
              </a:rPr>
              <a:t>1.Barium swallow</a:t>
            </a:r>
            <a:r>
              <a:rPr lang="en-US" sz="1400" dirty="0"/>
              <a:t>: shows tapered narrowing of the lower Oesophagus and, in late disease, the oesophageal body is dilated, aperistaltic and food-filled.</a:t>
            </a:r>
          </a:p>
          <a:p>
            <a:pPr marL="0" indent="0">
              <a:buNone/>
            </a:pPr>
            <a:r>
              <a:rPr lang="en-US" sz="1400" dirty="0"/>
              <a:t>2.</a:t>
            </a:r>
            <a:r>
              <a:rPr lang="en-US" sz="1400" b="1" dirty="0">
                <a:solidFill>
                  <a:srgbClr val="FF0000"/>
                </a:solidFill>
              </a:rPr>
              <a:t>Endoscopy </a:t>
            </a:r>
            <a:r>
              <a:rPr lang="en-US" sz="1400" dirty="0"/>
              <a:t>: should always be carried out because carcinoma of the cardia can mimic the presentation and radiological and manometric features of achalasia (‘pseudo-achalasia’).</a:t>
            </a:r>
          </a:p>
          <a:p>
            <a:pPr marL="0" indent="0">
              <a:buNone/>
            </a:pPr>
            <a:r>
              <a:rPr lang="en-US" sz="1400" dirty="0"/>
              <a:t>3. </a:t>
            </a:r>
            <a:r>
              <a:rPr lang="en-US" sz="1400" b="1" dirty="0">
                <a:solidFill>
                  <a:srgbClr val="FF0000"/>
                </a:solidFill>
              </a:rPr>
              <a:t>Manometry</a:t>
            </a:r>
            <a:r>
              <a:rPr lang="en-US" sz="1400" dirty="0"/>
              <a:t> confirms the high-pressure, non-relaxing lower oesophageal sphincter with poor contractility of the oesophageal body.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6665913"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41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r>
              <a:rPr lang="en-US" sz="2400" b="1" dirty="0">
                <a:solidFill>
                  <a:srgbClr val="FF0000"/>
                </a:solidFill>
              </a:rPr>
              <a:t>Management</a:t>
            </a:r>
          </a:p>
        </p:txBody>
      </p:sp>
      <p:sp>
        <p:nvSpPr>
          <p:cNvPr id="3" name="Content Placeholder 2"/>
          <p:cNvSpPr>
            <a:spLocks noGrp="1"/>
          </p:cNvSpPr>
          <p:nvPr>
            <p:ph idx="1"/>
          </p:nvPr>
        </p:nvSpPr>
        <p:spPr>
          <a:xfrm>
            <a:off x="0" y="990600"/>
            <a:ext cx="9144000" cy="5791200"/>
          </a:xfrm>
        </p:spPr>
        <p:txBody>
          <a:bodyPr>
            <a:normAutofit/>
          </a:bodyPr>
          <a:lstStyle/>
          <a:p>
            <a:pPr marL="0" indent="0">
              <a:buNone/>
            </a:pPr>
            <a:r>
              <a:rPr lang="en-US" sz="1400" b="1" dirty="0">
                <a:solidFill>
                  <a:srgbClr val="FF0000"/>
                </a:solidFill>
              </a:rPr>
              <a:t>Endoscopic:</a:t>
            </a:r>
          </a:p>
          <a:p>
            <a:pPr marL="0" indent="0">
              <a:buNone/>
            </a:pPr>
            <a:r>
              <a:rPr lang="en-US" sz="1400" dirty="0"/>
              <a:t>1.Forceful pneumatic dilatation using a 30–35-mm-diameter.</a:t>
            </a:r>
          </a:p>
          <a:p>
            <a:pPr marL="0" indent="0">
              <a:buNone/>
            </a:pPr>
            <a:r>
              <a:rPr lang="en-US" sz="1400" dirty="0"/>
              <a:t>2. Endoscopically directed injection of botulinum toxin into the lower oesophageal sphincter .</a:t>
            </a:r>
          </a:p>
          <a:p>
            <a:pPr marL="0" indent="0">
              <a:buNone/>
            </a:pPr>
            <a:r>
              <a:rPr lang="en-US" sz="1400" dirty="0"/>
              <a:t>3. Recently, a complex endoscopic technique has been developed in specialist centres (peroral endoscopic myotomy, POEM).</a:t>
            </a:r>
          </a:p>
          <a:p>
            <a:pPr marL="0" indent="0">
              <a:buNone/>
            </a:pPr>
            <a:r>
              <a:rPr lang="en-US" sz="1400" dirty="0"/>
              <a:t>Surgical:</a:t>
            </a:r>
          </a:p>
          <a:p>
            <a:pPr marL="0" indent="0">
              <a:buNone/>
            </a:pPr>
            <a:r>
              <a:rPr lang="en-US" sz="1400" dirty="0"/>
              <a:t>Surgical myotomy (Heller’s operation), performed either laparoscopically or as an open operation.</a:t>
            </a:r>
          </a:p>
          <a:p>
            <a:pPr marL="0" indent="0">
              <a:buNone/>
            </a:pPr>
            <a:endParaRPr lang="en-US" sz="1400" dirty="0"/>
          </a:p>
          <a:p>
            <a:pPr marL="0" indent="0">
              <a:buNone/>
            </a:pPr>
            <a:r>
              <a:rPr lang="en-US" sz="1400" dirty="0"/>
              <a:t>Both pneumatic dilatation and myotomy may be complicated by gastro-oesophageal reﬂux, and this can lead to severe oesophagitis because oesophageal clearance is so poor. For this reason, Heller’s myotomy is  accompanied by a partial fundoplication anti-reﬂux procedure. PPI therapy is often necessary after surgery.</a:t>
            </a:r>
          </a:p>
          <a:p>
            <a:pPr marL="0" indent="0">
              <a:buNone/>
            </a:pPr>
            <a:endParaRPr lang="en-US" sz="1400" b="1" dirty="0"/>
          </a:p>
          <a:p>
            <a:pPr marL="0" indent="0">
              <a:buNone/>
            </a:pPr>
            <a:r>
              <a:rPr lang="en-US" sz="1400" b="1" dirty="0">
                <a:solidFill>
                  <a:srgbClr val="FF0000"/>
                </a:solidFill>
              </a:rPr>
              <a:t>Pharmacological therapy :</a:t>
            </a:r>
          </a:p>
          <a:p>
            <a:pPr marL="0" indent="0">
              <a:buNone/>
            </a:pPr>
            <a:r>
              <a:rPr lang="en-US" sz="1400" dirty="0"/>
              <a:t>For patient cannot undergo endoscopic or surgical therapy .</a:t>
            </a:r>
          </a:p>
          <a:p>
            <a:pPr marL="0" indent="0">
              <a:buNone/>
            </a:pPr>
            <a:r>
              <a:rPr lang="en-US" sz="1400" dirty="0"/>
              <a:t>This include the use of calcium channel blockers and nitrite. </a:t>
            </a:r>
          </a:p>
          <a:p>
            <a:pPr marL="0" indent="0">
              <a:buNone/>
            </a:pPr>
            <a:endParaRPr lang="en-US" sz="1400" b="1" dirty="0"/>
          </a:p>
          <a:p>
            <a:pPr marL="0" indent="0">
              <a:buNone/>
            </a:pPr>
            <a:r>
              <a:rPr lang="en-US" sz="1400" b="1" dirty="0">
                <a:solidFill>
                  <a:srgbClr val="FF0000"/>
                </a:solidFill>
              </a:rPr>
              <a:t>Other oesophageal motility disorders:</a:t>
            </a:r>
          </a:p>
          <a:p>
            <a:pPr marL="0" indent="0">
              <a:buNone/>
            </a:pPr>
            <a:r>
              <a:rPr lang="en-US" sz="1400" b="1" dirty="0"/>
              <a:t> like diffuse oesophageal spasm, nutcracker Oesophagus and jackhammer Oesophagus.</a:t>
            </a:r>
          </a:p>
          <a:p>
            <a:pPr marL="0" indent="0">
              <a:buNone/>
            </a:pPr>
            <a:r>
              <a:rPr lang="en-US" sz="1400" dirty="0"/>
              <a:t>The differentiation between them is by </a:t>
            </a:r>
            <a:r>
              <a:rPr lang="en-US" sz="1400"/>
              <a:t>oesophageal Manometry </a:t>
            </a:r>
            <a:r>
              <a:rPr lang="en-US" sz="1400" dirty="0"/>
              <a:t>.</a:t>
            </a:r>
          </a:p>
          <a:p>
            <a:pPr marL="0" indent="0">
              <a:buNone/>
            </a:pPr>
            <a:endParaRPr lang="en-US" sz="1400" b="1" dirty="0"/>
          </a:p>
          <a:p>
            <a:pPr marL="0" indent="0">
              <a:buNone/>
            </a:pPr>
            <a:endParaRPr lang="en-US" sz="1400" b="1" dirty="0"/>
          </a:p>
          <a:p>
            <a:pPr marL="0" indent="0">
              <a:buNone/>
            </a:pPr>
            <a:endParaRPr lang="en-US" sz="1400" b="1" dirty="0"/>
          </a:p>
        </p:txBody>
      </p:sp>
    </p:spTree>
    <p:extLst>
      <p:ext uri="{BB962C8B-B14F-4D97-AF65-F5344CB8AC3E}">
        <p14:creationId xmlns:p14="http://schemas.microsoft.com/office/powerpoint/2010/main" val="167133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914400"/>
          </a:xfrm>
        </p:spPr>
        <p:txBody>
          <a:bodyPr>
            <a:normAutofit/>
          </a:bodyPr>
          <a:lstStyle/>
          <a:p>
            <a:r>
              <a:rPr lang="en-US" sz="2000" b="1" dirty="0">
                <a:solidFill>
                  <a:srgbClr val="FF0000"/>
                </a:solidFill>
              </a:rPr>
              <a:t>Secondary causes of oesophageal dysmotility</a:t>
            </a:r>
          </a:p>
        </p:txBody>
      </p:sp>
      <p:sp>
        <p:nvSpPr>
          <p:cNvPr id="3" name="Content Placeholder 2"/>
          <p:cNvSpPr>
            <a:spLocks noGrp="1"/>
          </p:cNvSpPr>
          <p:nvPr>
            <p:ph idx="1"/>
          </p:nvPr>
        </p:nvSpPr>
        <p:spPr>
          <a:xfrm>
            <a:off x="0" y="838200"/>
            <a:ext cx="9144000" cy="6019800"/>
          </a:xfrm>
        </p:spPr>
        <p:txBody>
          <a:bodyPr>
            <a:normAutofit/>
          </a:bodyPr>
          <a:lstStyle/>
          <a:p>
            <a:pPr marL="0" indent="0">
              <a:buNone/>
            </a:pPr>
            <a:endParaRPr lang="en-US" sz="1400" dirty="0"/>
          </a:p>
          <a:p>
            <a:pPr marL="0" indent="0">
              <a:buNone/>
            </a:pPr>
            <a:r>
              <a:rPr lang="en-US" sz="1400" dirty="0"/>
              <a:t>In systemic sclerosis or CREST syndrome , the muscle of the Oesophagus  is replaced by fibrous tissue, which causes failure</a:t>
            </a:r>
          </a:p>
          <a:p>
            <a:pPr marL="0" indent="0">
              <a:buNone/>
            </a:pPr>
            <a:r>
              <a:rPr lang="en-US" sz="1400" dirty="0"/>
              <a:t>of peristalsis leading to heartburn and dysphagia.</a:t>
            </a:r>
          </a:p>
          <a:p>
            <a:pPr marL="0" indent="0">
              <a:buNone/>
            </a:pPr>
            <a:r>
              <a:rPr lang="en-US" sz="1400" dirty="0"/>
              <a:t> </a:t>
            </a:r>
          </a:p>
          <a:p>
            <a:pPr marL="0" indent="0">
              <a:buNone/>
            </a:pPr>
            <a:r>
              <a:rPr lang="en-US" sz="1400" dirty="0"/>
              <a:t>Oesophagitis is often severe and benign fibrous strictures occur. These patients require long-term therapy with PPIs.</a:t>
            </a:r>
          </a:p>
          <a:p>
            <a:pPr marL="0" indent="0">
              <a:buNone/>
            </a:pPr>
            <a:endParaRPr lang="en-US" sz="1400" dirty="0"/>
          </a:p>
          <a:p>
            <a:pPr marL="0" indent="0">
              <a:buNone/>
            </a:pPr>
            <a:r>
              <a:rPr lang="en-US" sz="1400" dirty="0"/>
              <a:t>Dermatomyositis, rheumatoid arthritis and myasthenia gravis may also cause dysphagia.</a:t>
            </a:r>
          </a:p>
          <a:p>
            <a:pPr marL="0" indent="0">
              <a:buNone/>
            </a:pPr>
            <a:endParaRPr lang="en-US" sz="1400" dirty="0"/>
          </a:p>
          <a:p>
            <a:pPr marL="0" indent="0">
              <a:buNone/>
            </a:pPr>
            <a:endParaRPr lang="en-US" sz="1400" b="1" dirty="0">
              <a:solidFill>
                <a:srgbClr val="FF0000"/>
              </a:solidFill>
            </a:endParaRPr>
          </a:p>
          <a:p>
            <a:pPr marL="0" indent="0">
              <a:buNone/>
            </a:pPr>
            <a:r>
              <a:rPr lang="en-US" sz="1400" b="1" dirty="0">
                <a:solidFill>
                  <a:srgbClr val="FF0000"/>
                </a:solidFill>
              </a:rPr>
              <a:t>Pseudo achalasia:</a:t>
            </a:r>
          </a:p>
          <a:p>
            <a:pPr marL="0" indent="0">
              <a:buNone/>
            </a:pPr>
            <a:endParaRPr lang="en-US" sz="1400" b="1" dirty="0">
              <a:solidFill>
                <a:srgbClr val="FF0000"/>
              </a:solidFill>
            </a:endParaRPr>
          </a:p>
          <a:p>
            <a:pPr marL="0" indent="0">
              <a:buNone/>
            </a:pPr>
            <a:r>
              <a:rPr lang="en-US" sz="1400" dirty="0"/>
              <a:t>This is usually occur in old people above 60s with rapid development of symptoms over short term compare with idiopathic achalasia , patient usually developed symptoms of dysphagia to solid food then to liquid with progressive weight loss.</a:t>
            </a:r>
          </a:p>
          <a:p>
            <a:pPr marL="0" indent="0">
              <a:buNone/>
            </a:pPr>
            <a:endParaRPr lang="en-US" sz="1400" dirty="0"/>
          </a:p>
          <a:p>
            <a:pPr marL="0" indent="0">
              <a:buNone/>
            </a:pPr>
            <a:r>
              <a:rPr lang="en-US" sz="1400" dirty="0"/>
              <a:t>The cause is that of infiltrative disease at the gastroesophageal junction like carcinoma of cardia or metastatic malignant deposit to this area.</a:t>
            </a:r>
          </a:p>
          <a:p>
            <a:pPr marL="0" indent="0">
              <a:buNone/>
            </a:pPr>
            <a:endParaRPr lang="en-US" sz="1400" dirty="0"/>
          </a:p>
          <a:p>
            <a:pPr marL="0" indent="0">
              <a:buNone/>
            </a:pPr>
            <a:endParaRPr lang="en-US" sz="1400" dirty="0"/>
          </a:p>
          <a:p>
            <a:pPr marL="0" indent="0">
              <a:buNone/>
            </a:pPr>
            <a:r>
              <a:rPr lang="en-US" sz="1400" b="1" dirty="0">
                <a:solidFill>
                  <a:srgbClr val="FF0000"/>
                </a:solidFill>
              </a:rPr>
              <a:t>Investigation include </a:t>
            </a:r>
            <a:r>
              <a:rPr lang="en-US" sz="1400" dirty="0"/>
              <a:t>:</a:t>
            </a:r>
          </a:p>
          <a:p>
            <a:pPr marL="0" indent="0">
              <a:buNone/>
            </a:pPr>
            <a:r>
              <a:rPr lang="en-US" sz="1400" dirty="0"/>
              <a:t> CT or MRI of the lower Oesophagus, endoscopy with biopsy and endoscopic ultrasound with biopsy.</a:t>
            </a:r>
          </a:p>
          <a:p>
            <a:pPr marL="0" indent="0">
              <a:buNone/>
            </a:pPr>
            <a:endParaRPr lang="en-US" sz="1400" dirty="0"/>
          </a:p>
        </p:txBody>
      </p:sp>
    </p:spTree>
    <p:extLst>
      <p:ext uri="{BB962C8B-B14F-4D97-AF65-F5344CB8AC3E}">
        <p14:creationId xmlns:p14="http://schemas.microsoft.com/office/powerpoint/2010/main" val="127138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715962"/>
          </a:xfrm>
        </p:spPr>
        <p:txBody>
          <a:bodyPr>
            <a:normAutofit/>
          </a:bodyPr>
          <a:lstStyle/>
          <a:p>
            <a:r>
              <a:rPr lang="en-US" sz="2400" b="1" dirty="0"/>
              <a:t>Tumours of the Oesophagus</a:t>
            </a:r>
          </a:p>
        </p:txBody>
      </p:sp>
      <p:sp>
        <p:nvSpPr>
          <p:cNvPr id="3" name="Content Placeholder 2"/>
          <p:cNvSpPr>
            <a:spLocks noGrp="1"/>
          </p:cNvSpPr>
          <p:nvPr>
            <p:ph idx="1"/>
          </p:nvPr>
        </p:nvSpPr>
        <p:spPr>
          <a:xfrm>
            <a:off x="0" y="1143000"/>
            <a:ext cx="9144000" cy="5715000"/>
          </a:xfrm>
        </p:spPr>
        <p:txBody>
          <a:bodyPr>
            <a:normAutofit/>
          </a:bodyPr>
          <a:lstStyle/>
          <a:p>
            <a:pPr marL="0" indent="0">
              <a:buNone/>
            </a:pPr>
            <a:r>
              <a:rPr lang="en-US" sz="1400" b="1" dirty="0">
                <a:solidFill>
                  <a:srgbClr val="FF0000"/>
                </a:solidFill>
              </a:rPr>
              <a:t>Benign tumours:</a:t>
            </a:r>
          </a:p>
          <a:p>
            <a:pPr marL="0" indent="0">
              <a:buNone/>
            </a:pPr>
            <a:r>
              <a:rPr lang="en-US" sz="1400" dirty="0"/>
              <a:t>The most common is a leiomyoma. This is usually asymptomatic but may cause bleeding or dysphagia.</a:t>
            </a:r>
          </a:p>
          <a:p>
            <a:pPr marL="0" indent="0">
              <a:buNone/>
            </a:pPr>
            <a:endParaRPr lang="en-US" sz="1400" dirty="0"/>
          </a:p>
          <a:p>
            <a:pPr marL="0" indent="0">
              <a:buNone/>
            </a:pPr>
            <a:r>
              <a:rPr lang="en-US" sz="1400" b="1" dirty="0">
                <a:solidFill>
                  <a:srgbClr val="FF0000"/>
                </a:solidFill>
              </a:rPr>
              <a:t>Carcinoma of the Oesophagus</a:t>
            </a:r>
            <a:r>
              <a:rPr lang="en-US" sz="1400" dirty="0"/>
              <a:t>: either squamous or adenocarcinoma.</a:t>
            </a:r>
          </a:p>
          <a:p>
            <a:pPr marL="0" indent="0">
              <a:buNone/>
            </a:pPr>
            <a:r>
              <a:rPr lang="en-US" sz="1400" dirty="0"/>
              <a:t>Squamous cancer can occur in any part of the Oesophagus and almost all tumours in the</a:t>
            </a:r>
          </a:p>
          <a:p>
            <a:pPr marL="0" indent="0">
              <a:buNone/>
            </a:pPr>
            <a:r>
              <a:rPr lang="en-US" sz="1400" dirty="0"/>
              <a:t>upper Oesophagus are squamous cancers.</a:t>
            </a:r>
          </a:p>
          <a:p>
            <a:pPr marL="0" indent="0">
              <a:buNone/>
            </a:pPr>
            <a:r>
              <a:rPr lang="en-US" sz="1400" dirty="0"/>
              <a:t>Adenocarcinomas  more common ,typically arise in the lower third of the Oesophagus from Barrett’s</a:t>
            </a:r>
          </a:p>
          <a:p>
            <a:pPr marL="0" indent="0">
              <a:buNone/>
            </a:pPr>
            <a:r>
              <a:rPr lang="en-US" sz="1400" dirty="0"/>
              <a:t>Oesophagus or from the cardia of the stomach .</a:t>
            </a:r>
          </a:p>
          <a:p>
            <a:pPr marL="0" indent="0">
              <a:buNone/>
            </a:pPr>
            <a:endParaRPr lang="en-US" sz="1400" dirty="0"/>
          </a:p>
          <a:p>
            <a:pPr marL="0" indent="0">
              <a:buNone/>
            </a:pPr>
            <a:r>
              <a:rPr lang="en-US" sz="1400" b="1" dirty="0">
                <a:solidFill>
                  <a:srgbClr val="FF0000"/>
                </a:solidFill>
              </a:rPr>
              <a:t>Risk factors for squamous cell carcinoma:</a:t>
            </a:r>
            <a:r>
              <a:rPr lang="en-US" sz="1400" dirty="0"/>
              <a:t>                                 </a:t>
            </a:r>
          </a:p>
          <a:p>
            <a:pPr marL="0" indent="0">
              <a:buNone/>
            </a:pPr>
            <a:r>
              <a:rPr lang="en-US" sz="1400" dirty="0"/>
              <a:t> •Smoking</a:t>
            </a:r>
          </a:p>
          <a:p>
            <a:pPr marL="0" indent="0">
              <a:buNone/>
            </a:pPr>
            <a:r>
              <a:rPr lang="en-US" sz="1400" dirty="0"/>
              <a:t>• Alcohol excess</a:t>
            </a:r>
          </a:p>
          <a:p>
            <a:pPr marL="0" indent="0">
              <a:buNone/>
            </a:pPr>
            <a:r>
              <a:rPr lang="en-US" sz="1400" dirty="0"/>
              <a:t>• Chewing betel nuts or tobacco</a:t>
            </a:r>
          </a:p>
          <a:p>
            <a:pPr marL="0" indent="0">
              <a:buNone/>
            </a:pPr>
            <a:r>
              <a:rPr lang="en-US" sz="1400" dirty="0"/>
              <a:t>• Achalasia of the Oesophagus</a:t>
            </a:r>
          </a:p>
          <a:p>
            <a:pPr marL="0" indent="0">
              <a:buNone/>
            </a:pPr>
            <a:r>
              <a:rPr lang="en-US" sz="1400" dirty="0"/>
              <a:t>• Coeliac disease</a:t>
            </a:r>
          </a:p>
          <a:p>
            <a:pPr marL="0" indent="0">
              <a:buNone/>
            </a:pPr>
            <a:r>
              <a:rPr lang="en-US" sz="1400" dirty="0"/>
              <a:t>• Post-cricoid web(</a:t>
            </a:r>
            <a:r>
              <a:rPr lang="en-US" sz="1400"/>
              <a:t>plummar-vinson</a:t>
            </a:r>
            <a:r>
              <a:rPr lang="en-US" sz="1400" dirty="0"/>
              <a:t> syndrome) in patient with long standing IDA</a:t>
            </a:r>
          </a:p>
          <a:p>
            <a:pPr marL="0" indent="0">
              <a:buNone/>
            </a:pPr>
            <a:r>
              <a:rPr lang="en-US" sz="1400" dirty="0"/>
              <a:t>• Post-caustic stricture</a:t>
            </a:r>
          </a:p>
          <a:p>
            <a:pPr marL="0" indent="0">
              <a:buNone/>
            </a:pPr>
            <a:r>
              <a:rPr lang="en-US" sz="1400" dirty="0"/>
              <a:t>• Tylosis (familial hyperkeratosis of palms and soles)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4200525"/>
            <a:ext cx="2714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84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067800" cy="6781800"/>
          </a:xfrm>
        </p:spPr>
        <p:txBody>
          <a:bodyPr>
            <a:normAutofit/>
          </a:bodyPr>
          <a:lstStyle/>
          <a:p>
            <a:pPr marL="0" indent="0">
              <a:buNone/>
            </a:pPr>
            <a:endParaRPr lang="en-US" sz="1400" b="1" dirty="0">
              <a:solidFill>
                <a:srgbClr val="FF0000"/>
              </a:solidFill>
            </a:endParaRPr>
          </a:p>
          <a:p>
            <a:pPr marL="0" indent="0">
              <a:buNone/>
            </a:pPr>
            <a:endParaRPr lang="en-US" sz="1400" b="1" dirty="0">
              <a:solidFill>
                <a:srgbClr val="FF0000"/>
              </a:solidFill>
            </a:endParaRPr>
          </a:p>
          <a:p>
            <a:pPr marL="0" indent="0">
              <a:buNone/>
            </a:pPr>
            <a:r>
              <a:rPr lang="en-US" sz="1400" b="1" dirty="0">
                <a:solidFill>
                  <a:srgbClr val="FF0000"/>
                </a:solidFill>
              </a:rPr>
              <a:t>Risk factors for oesophageal adenocarcinoma:</a:t>
            </a:r>
          </a:p>
          <a:p>
            <a:pPr marL="0" indent="0">
              <a:buNone/>
            </a:pPr>
            <a:endParaRPr lang="en-US" sz="1400" b="1" dirty="0">
              <a:solidFill>
                <a:srgbClr val="FF0000"/>
              </a:solidFill>
            </a:endParaRPr>
          </a:p>
          <a:p>
            <a:pPr marL="0" indent="0">
              <a:buNone/>
            </a:pPr>
            <a:r>
              <a:rPr lang="en-US" sz="1400" dirty="0"/>
              <a:t>1.Barret Oesophagus</a:t>
            </a:r>
          </a:p>
          <a:p>
            <a:pPr marL="0" indent="0">
              <a:buNone/>
            </a:pPr>
            <a:r>
              <a:rPr lang="en-US" sz="1400" dirty="0"/>
              <a:t>2.GERD</a:t>
            </a:r>
          </a:p>
          <a:p>
            <a:pPr marL="0" indent="0">
              <a:buNone/>
            </a:pPr>
            <a:r>
              <a:rPr lang="en-US" sz="1400" dirty="0"/>
              <a:t>3.Obesity, Male </a:t>
            </a:r>
          </a:p>
          <a:p>
            <a:pPr marL="0" indent="0">
              <a:buNone/>
            </a:pPr>
            <a:r>
              <a:rPr lang="en-US" sz="1400" dirty="0"/>
              <a:t>4.Old age</a:t>
            </a:r>
          </a:p>
          <a:p>
            <a:pPr marL="0" indent="0">
              <a:buNone/>
            </a:pPr>
            <a:r>
              <a:rPr lang="en-US" sz="1400" dirty="0"/>
              <a:t>5.Smoking</a:t>
            </a:r>
          </a:p>
          <a:p>
            <a:pPr marL="0" indent="0">
              <a:buNone/>
            </a:pPr>
            <a:endParaRPr lang="en-US" sz="1400" dirty="0"/>
          </a:p>
          <a:p>
            <a:pPr marL="0" indent="0">
              <a:buNone/>
            </a:pPr>
            <a:r>
              <a:rPr lang="en-US" sz="1400" b="1" dirty="0">
                <a:solidFill>
                  <a:srgbClr val="FF0000"/>
                </a:solidFill>
              </a:rPr>
              <a:t>Clinical features</a:t>
            </a:r>
            <a:r>
              <a:rPr lang="en-US" sz="1400" dirty="0"/>
              <a:t>:  Dysphagia, chest pain, upper GI bleeding , weight loss and features of distant and local metastasis</a:t>
            </a:r>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b="1" dirty="0">
                <a:solidFill>
                  <a:srgbClr val="FF0000"/>
                </a:solidFill>
              </a:rPr>
              <a:t>Diagnosis</a:t>
            </a:r>
            <a:r>
              <a:rPr lang="en-US" sz="1400" dirty="0"/>
              <a:t> : Radiological : CT chest or MRI with contrast , OGD with biopsy </a:t>
            </a:r>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b="1" dirty="0">
                <a:solidFill>
                  <a:srgbClr val="FF0000"/>
                </a:solidFill>
              </a:rPr>
              <a:t>Treatment</a:t>
            </a:r>
            <a:r>
              <a:rPr lang="en-US" sz="1400" dirty="0"/>
              <a:t> : oesophagectomy for resectable fit patient , chemotherapy , radiotherapy for unresectable disease or palliative treatment for advanced disease.</a:t>
            </a:r>
          </a:p>
        </p:txBody>
      </p:sp>
    </p:spTree>
    <p:extLst>
      <p:ext uri="{BB962C8B-B14F-4D97-AF65-F5344CB8AC3E}">
        <p14:creationId xmlns:p14="http://schemas.microsoft.com/office/powerpoint/2010/main" val="336369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2971800"/>
          </a:xfrm>
        </p:spPr>
        <p:txBody>
          <a:bodyPr/>
          <a:lstStyle/>
          <a:p>
            <a:r>
              <a:rPr lang="en-US" b="1" dirty="0">
                <a:solidFill>
                  <a:srgbClr val="FF0000"/>
                </a:solidFill>
              </a:rPr>
              <a:t>THANKS</a:t>
            </a:r>
          </a:p>
        </p:txBody>
      </p:sp>
    </p:spTree>
    <p:extLst>
      <p:ext uri="{BB962C8B-B14F-4D97-AF65-F5344CB8AC3E}">
        <p14:creationId xmlns:p14="http://schemas.microsoft.com/office/powerpoint/2010/main" val="314703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rgbClr val="FF0000"/>
                </a:solidFill>
              </a:rPr>
              <a:t>Anatomy, histology and physiology of the Oesophagus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6324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92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lvl="0"/>
            <a:endParaRPr lang="ar-IQ" sz="1400" dirty="0">
              <a:solidFill>
                <a:prstClr val="black"/>
              </a:solidFill>
            </a:endParaRPr>
          </a:p>
          <a:p>
            <a:pPr lvl="0"/>
            <a:endParaRPr lang="ar-IQ" sz="1400" dirty="0">
              <a:solidFill>
                <a:prstClr val="black"/>
              </a:solidFill>
            </a:endParaRPr>
          </a:p>
          <a:p>
            <a:pPr lvl="0"/>
            <a:endParaRPr lang="ar-IQ" sz="1400" dirty="0">
              <a:solidFill>
                <a:prstClr val="black"/>
              </a:solidFill>
            </a:endParaRPr>
          </a:p>
          <a:p>
            <a:pPr lvl="0"/>
            <a:endParaRPr lang="ar-IQ" sz="1400" dirty="0">
              <a:solidFill>
                <a:prstClr val="black"/>
              </a:solidFill>
            </a:endParaRPr>
          </a:p>
          <a:p>
            <a:pPr lvl="0"/>
            <a:r>
              <a:rPr lang="en-US" sz="1400" dirty="0">
                <a:solidFill>
                  <a:prstClr val="black"/>
                </a:solidFill>
              </a:rPr>
              <a:t>The esophagus, which averages about 27 cm in length, is a hollow muscular tube consisting of mucosa, submucosa, and muscularis layers and the absence of a serosal layer.</a:t>
            </a:r>
          </a:p>
          <a:p>
            <a:pPr marL="0" lvl="0" indent="0">
              <a:buNone/>
            </a:pPr>
            <a:endParaRPr lang="en-US" sz="1400" dirty="0">
              <a:solidFill>
                <a:prstClr val="black"/>
              </a:solidFill>
            </a:endParaRPr>
          </a:p>
          <a:p>
            <a:pPr lvl="0"/>
            <a:r>
              <a:rPr lang="en-US" sz="1400" dirty="0">
                <a:solidFill>
                  <a:prstClr val="black"/>
                </a:solidFill>
              </a:rPr>
              <a:t> The mucosa is a stratified squamous nonkeratinized epithelium that transitions to a columnar epithelium at the gastroesophageal junction. </a:t>
            </a:r>
          </a:p>
          <a:p>
            <a:pPr marL="0" lvl="0" indent="0">
              <a:buNone/>
            </a:pPr>
            <a:endParaRPr lang="en-US" sz="1400" dirty="0">
              <a:solidFill>
                <a:prstClr val="black"/>
              </a:solidFill>
            </a:endParaRPr>
          </a:p>
          <a:p>
            <a:pPr lvl="0"/>
            <a:r>
              <a:rPr lang="en-US" sz="1400" dirty="0">
                <a:solidFill>
                  <a:prstClr val="black"/>
                </a:solidFill>
              </a:rPr>
              <a:t>The muscular layer of the esophagus is composed of striated muscle in the upper one third and smooth muscle in the lower two thirds. These muscular components are arranged as an inner circular and an outer longitudinal layer. Located between the circular and longitudinal muscle layers is Auerbach’s (myenteric) plexus, whereas Meissner’s plexus is located within the submucosa and innervates the muscularis mucosae. </a:t>
            </a:r>
          </a:p>
          <a:p>
            <a:pPr marL="0" lvl="0" indent="0">
              <a:buNone/>
            </a:pPr>
            <a:endParaRPr lang="en-US" sz="1400" dirty="0">
              <a:solidFill>
                <a:prstClr val="black"/>
              </a:solidFill>
            </a:endParaRPr>
          </a:p>
          <a:p>
            <a:pPr lvl="0"/>
            <a:r>
              <a:rPr lang="en-US" sz="1400" dirty="0">
                <a:solidFill>
                  <a:prstClr val="black"/>
                </a:solidFill>
              </a:rPr>
              <a:t>The esophagus is bounded by an upper esophageal sphincter proximally and the lower esophageal sphincter distally. The motor functions of the esophagus are to transport a food bolus from the oropharynx into the stomach and then to keep food from returning to the esophagus after it has entered the stomach.</a:t>
            </a:r>
            <a:endParaRPr lang="en-US" sz="1400" dirty="0"/>
          </a:p>
        </p:txBody>
      </p:sp>
    </p:spTree>
    <p:extLst>
      <p:ext uri="{BB962C8B-B14F-4D97-AF65-F5344CB8AC3E}">
        <p14:creationId xmlns:p14="http://schemas.microsoft.com/office/powerpoint/2010/main" val="27808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15"/>
            <a:ext cx="8229600" cy="1143000"/>
          </a:xfrm>
        </p:spPr>
        <p:txBody>
          <a:bodyPr>
            <a:normAutofit/>
          </a:bodyPr>
          <a:lstStyle/>
          <a:p>
            <a:r>
              <a:rPr lang="en-US" sz="2400" b="1" dirty="0">
                <a:solidFill>
                  <a:prstClr val="black"/>
                </a:solidFill>
              </a:rPr>
              <a:t>Symptoms of Esophageal Disease</a:t>
            </a:r>
            <a:endParaRPr lang="en-US" sz="2400" b="1" dirty="0"/>
          </a:p>
        </p:txBody>
      </p:sp>
      <p:sp>
        <p:nvSpPr>
          <p:cNvPr id="3" name="Content Placeholder 2"/>
          <p:cNvSpPr>
            <a:spLocks noGrp="1"/>
          </p:cNvSpPr>
          <p:nvPr>
            <p:ph idx="1"/>
          </p:nvPr>
        </p:nvSpPr>
        <p:spPr>
          <a:xfrm>
            <a:off x="0" y="1066800"/>
            <a:ext cx="9144000" cy="5715000"/>
          </a:xfrm>
        </p:spPr>
        <p:txBody>
          <a:bodyPr>
            <a:normAutofit/>
          </a:bodyPr>
          <a:lstStyle/>
          <a:p>
            <a:pPr lvl="0"/>
            <a:r>
              <a:rPr lang="en-US" sz="1400" dirty="0">
                <a:solidFill>
                  <a:prstClr val="black"/>
                </a:solidFill>
              </a:rPr>
              <a:t>The most common symptom of esophageal disease is </a:t>
            </a:r>
            <a:r>
              <a:rPr lang="en-US" sz="1400" b="1" dirty="0">
                <a:solidFill>
                  <a:srgbClr val="FF0000"/>
                </a:solidFill>
              </a:rPr>
              <a:t>heartburn</a:t>
            </a:r>
            <a:r>
              <a:rPr lang="en-US" sz="1400" dirty="0">
                <a:solidFill>
                  <a:prstClr val="black"/>
                </a:solidFill>
              </a:rPr>
              <a:t>, which is defined as a sensation of substernal burning.</a:t>
            </a:r>
          </a:p>
          <a:p>
            <a:pPr marL="0" lvl="0" indent="0">
              <a:buNone/>
            </a:pPr>
            <a:r>
              <a:rPr lang="en-US" sz="1400" dirty="0">
                <a:solidFill>
                  <a:prstClr val="black"/>
                </a:solidFill>
              </a:rPr>
              <a:t> </a:t>
            </a:r>
          </a:p>
          <a:p>
            <a:pPr lvl="0"/>
            <a:r>
              <a:rPr lang="en-US" sz="1400" b="1" dirty="0">
                <a:solidFill>
                  <a:srgbClr val="FF0000"/>
                </a:solidFill>
              </a:rPr>
              <a:t>Chest pain</a:t>
            </a:r>
            <a:r>
              <a:rPr lang="en-US" sz="1400" b="1" dirty="0">
                <a:solidFill>
                  <a:prstClr val="black"/>
                </a:solidFill>
              </a:rPr>
              <a:t> </a:t>
            </a:r>
            <a:r>
              <a:rPr lang="en-US" sz="1400" dirty="0">
                <a:solidFill>
                  <a:prstClr val="black"/>
                </a:solidFill>
              </a:rPr>
              <a:t>without typical heartburn may occur in a variety of esophageal disorders, including gastroesophageal reflux and motor disorders such as in achalasia. However, esophageal pain and even heartburn can be indistinguishable from cardiac angina, so care must be taken when a patient at risk for coronary artery disease complains of heartburn for the first time.</a:t>
            </a:r>
          </a:p>
          <a:p>
            <a:pPr marL="0" lvl="0" indent="0">
              <a:buNone/>
            </a:pPr>
            <a:endParaRPr lang="en-US" sz="1400" dirty="0">
              <a:solidFill>
                <a:prstClr val="black"/>
              </a:solidFill>
            </a:endParaRPr>
          </a:p>
          <a:p>
            <a:pPr lvl="0"/>
            <a:r>
              <a:rPr lang="en-US" sz="1400" b="1" dirty="0">
                <a:solidFill>
                  <a:srgbClr val="FF0000"/>
                </a:solidFill>
              </a:rPr>
              <a:t>Dysphagia</a:t>
            </a:r>
            <a:r>
              <a:rPr lang="en-US" sz="1400" dirty="0">
                <a:solidFill>
                  <a:prstClr val="black"/>
                </a:solidFill>
              </a:rPr>
              <a:t>, or difficulty swallowing, is another cardinal symptom of esophageal disease. Dysphagia with only solid food tends to occur with structural lesions, which cause esophageal constriction, whereas dysphagia with both liquids and solids occurs more often with motility disorders.</a:t>
            </a:r>
            <a:endParaRPr lang="ar-IQ" sz="1400" dirty="0">
              <a:solidFill>
                <a:prstClr val="black"/>
              </a:solidFill>
            </a:endParaRPr>
          </a:p>
          <a:p>
            <a:pPr marL="0" lvl="0" indent="0">
              <a:buNone/>
            </a:pPr>
            <a:endParaRPr lang="ar-IQ" sz="1400" dirty="0">
              <a:solidFill>
                <a:prstClr val="black"/>
              </a:solidFill>
            </a:endParaRPr>
          </a:p>
          <a:p>
            <a:pPr marL="0" lvl="0" indent="0">
              <a:buNone/>
            </a:pPr>
            <a:r>
              <a:rPr lang="en-US" sz="1400" dirty="0">
                <a:solidFill>
                  <a:prstClr val="black"/>
                </a:solidFill>
              </a:rPr>
              <a:t> Patients with oropharyngeal dysphagia will commonly complain of a feeling of food “sticking” in the throat or the inability to propel the bolus from the mouth to the pharynx; they may also complain of the need for multiple swallowing motions to clear the bolus. Because the cranial nerves that generally control the initial phases of swallowing are responsible for other functions as well, symptoms that may be associated with oropharyngeal dysphagia include drooling, dysarthria (due to tongue dysfunction), nasal regurgitation (due to failure to seal off the nasal passage), or coughing and aspiration (due to failure to elevate and cover the laryngeal vestibule). </a:t>
            </a:r>
            <a:endParaRPr lang="ar-IQ" sz="1400" dirty="0">
              <a:solidFill>
                <a:prstClr val="black"/>
              </a:solidFill>
            </a:endParaRPr>
          </a:p>
          <a:p>
            <a:pPr marL="0" lvl="0" indent="0">
              <a:buNone/>
            </a:pPr>
            <a:endParaRPr lang="ar-IQ" sz="1400" dirty="0">
              <a:solidFill>
                <a:prstClr val="black"/>
              </a:solidFill>
            </a:endParaRPr>
          </a:p>
          <a:p>
            <a:pPr marL="0" lvl="0" indent="0">
              <a:buNone/>
            </a:pPr>
            <a:r>
              <a:rPr lang="en-US" sz="1400" dirty="0">
                <a:solidFill>
                  <a:prstClr val="black"/>
                </a:solidFill>
              </a:rPr>
              <a:t>Dysphagia that results from abnormalities in the body of the esophagus may be referred to the chest or the neck, so the location of pain does not predict the location of the disease.</a:t>
            </a:r>
            <a:endParaRPr lang="ar-IQ" sz="1400" dirty="0">
              <a:solidFill>
                <a:prstClr val="black"/>
              </a:solidFill>
            </a:endParaRPr>
          </a:p>
          <a:p>
            <a:pPr marL="0" lvl="0" indent="0">
              <a:buNone/>
            </a:pPr>
            <a:endParaRPr lang="ar-IQ" sz="1400" dirty="0">
              <a:solidFill>
                <a:prstClr val="black"/>
              </a:solidFill>
            </a:endParaRPr>
          </a:p>
          <a:p>
            <a:pPr marL="0" lvl="0" indent="0">
              <a:buNone/>
            </a:pPr>
            <a:r>
              <a:rPr lang="en-US" sz="1400" dirty="0">
                <a:solidFill>
                  <a:prstClr val="black"/>
                </a:solidFill>
              </a:rPr>
              <a:t> Dysphagia may also lead to a variety of behavioral accommodations, including maneuvers such as slow eating, food aversion, avoidance of hard solid food, and drinking of large amounts of liquids with solid meals.</a:t>
            </a:r>
            <a:endParaRPr lang="en-US" sz="2400" dirty="0"/>
          </a:p>
        </p:txBody>
      </p:sp>
    </p:spTree>
    <p:extLst>
      <p:ext uri="{BB962C8B-B14F-4D97-AF65-F5344CB8AC3E}">
        <p14:creationId xmlns:p14="http://schemas.microsoft.com/office/powerpoint/2010/main" val="329977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049963"/>
          </a:xfrm>
        </p:spPr>
        <p:txBody>
          <a:bodyPr>
            <a:normAutofit/>
          </a:bodyPr>
          <a:lstStyle/>
          <a:p>
            <a:pPr lvl="0"/>
            <a:endParaRPr lang="en-US" sz="1200" dirty="0">
              <a:solidFill>
                <a:srgbClr val="FF0000"/>
              </a:solidFill>
            </a:endParaRPr>
          </a:p>
          <a:p>
            <a:pPr lvl="0"/>
            <a:endParaRPr lang="en-US" sz="1200" dirty="0">
              <a:solidFill>
                <a:srgbClr val="FF0000"/>
              </a:solidFill>
            </a:endParaRPr>
          </a:p>
          <a:p>
            <a:pPr lvl="0"/>
            <a:endParaRPr lang="en-US" sz="1200" dirty="0">
              <a:solidFill>
                <a:srgbClr val="FF0000"/>
              </a:solidFill>
            </a:endParaRPr>
          </a:p>
          <a:p>
            <a:pPr lvl="0"/>
            <a:endParaRPr lang="en-US" sz="1200" dirty="0">
              <a:solidFill>
                <a:srgbClr val="FF0000"/>
              </a:solidFill>
            </a:endParaRPr>
          </a:p>
          <a:p>
            <a:pPr lvl="0"/>
            <a:endParaRPr lang="en-US" sz="1200" dirty="0">
              <a:solidFill>
                <a:srgbClr val="FF0000"/>
              </a:solidFill>
            </a:endParaRPr>
          </a:p>
          <a:p>
            <a:pPr lvl="0"/>
            <a:endParaRPr lang="en-US" sz="1200" dirty="0">
              <a:solidFill>
                <a:srgbClr val="FF0000"/>
              </a:solidFill>
            </a:endParaRPr>
          </a:p>
          <a:p>
            <a:pPr lvl="0"/>
            <a:endParaRPr lang="en-US" sz="1200" dirty="0">
              <a:solidFill>
                <a:srgbClr val="FF0000"/>
              </a:solidFill>
            </a:endParaRPr>
          </a:p>
          <a:p>
            <a:pPr lvl="0"/>
            <a:r>
              <a:rPr lang="en-US" sz="1200" b="1" dirty="0">
                <a:solidFill>
                  <a:srgbClr val="FF0000"/>
                </a:solidFill>
              </a:rPr>
              <a:t>Regurgitation</a:t>
            </a:r>
            <a:r>
              <a:rPr lang="en-US" sz="1200" dirty="0">
                <a:solidFill>
                  <a:prstClr val="black"/>
                </a:solidFill>
              </a:rPr>
              <a:t>, which is another typical esophageal symptom, may be described as the feeling of food coming up into the chest or, more </a:t>
            </a:r>
          </a:p>
          <a:p>
            <a:pPr marL="0" lvl="0" indent="0">
              <a:buNone/>
            </a:pPr>
            <a:r>
              <a:rPr lang="en-US" sz="1200" dirty="0">
                <a:solidFill>
                  <a:prstClr val="black"/>
                </a:solidFill>
              </a:rPr>
              <a:t>dramatically, into the mouth. When regurgitation occurs early in the meal, it suggests a proximal lesion. Regurgitation later in the meal suggests </a:t>
            </a:r>
          </a:p>
          <a:p>
            <a:pPr marL="0" lvl="0" indent="0">
              <a:buNone/>
            </a:pPr>
            <a:r>
              <a:rPr lang="en-US" sz="1200" dirty="0">
                <a:solidFill>
                  <a:prstClr val="black"/>
                </a:solidFill>
              </a:rPr>
              <a:t>a motility abnormality such as achalasia.</a:t>
            </a:r>
          </a:p>
          <a:p>
            <a:pPr lvl="0"/>
            <a:endParaRPr lang="en-US" sz="1200" dirty="0">
              <a:solidFill>
                <a:prstClr val="black"/>
              </a:solidFill>
            </a:endParaRPr>
          </a:p>
          <a:p>
            <a:pPr marL="0" lvl="0" indent="0">
              <a:buNone/>
            </a:pPr>
            <a:endParaRPr lang="en-US" sz="1200" dirty="0">
              <a:solidFill>
                <a:prstClr val="black"/>
              </a:solidFill>
            </a:endParaRPr>
          </a:p>
          <a:p>
            <a:pPr lvl="0"/>
            <a:r>
              <a:rPr lang="en-US" sz="1200" b="1" dirty="0">
                <a:solidFill>
                  <a:srgbClr val="FF0000"/>
                </a:solidFill>
              </a:rPr>
              <a:t> Food impaction </a:t>
            </a:r>
            <a:r>
              <a:rPr lang="en-US" sz="1200" dirty="0">
                <a:solidFill>
                  <a:prstClr val="black"/>
                </a:solidFill>
              </a:rPr>
              <a:t>is an extreme esophageal symptom. When impaction occurs in the oropharynx, patients may develop a “steakhouse” </a:t>
            </a:r>
          </a:p>
          <a:p>
            <a:pPr marL="0" lvl="0" indent="0">
              <a:buNone/>
            </a:pPr>
            <a:r>
              <a:rPr lang="en-US" sz="1200" dirty="0">
                <a:solidFill>
                  <a:prstClr val="black"/>
                </a:solidFill>
              </a:rPr>
              <a:t>syndrome, in which an impacted food bolus leads to tracheal impaction or compression. With more distal esophageal lesions, impaction may </a:t>
            </a:r>
          </a:p>
          <a:p>
            <a:pPr marL="0" lvl="0" indent="0">
              <a:buNone/>
            </a:pPr>
            <a:r>
              <a:rPr lang="en-US" sz="1200" dirty="0">
                <a:solidFill>
                  <a:prstClr val="black"/>
                </a:solidFill>
              </a:rPr>
              <a:t>occur any time during the meal, almost always from a mechanical cause. Patients experience the sudden onset of chest pain and the sensation</a:t>
            </a:r>
          </a:p>
          <a:p>
            <a:pPr marL="0" lvl="0" indent="0">
              <a:buNone/>
            </a:pPr>
            <a:r>
              <a:rPr lang="en-US" sz="1200" dirty="0">
                <a:solidFill>
                  <a:prstClr val="black"/>
                </a:solidFill>
              </a:rPr>
              <a:t> of food sticking, typically after solids such as meats, raw vegetables, and sometimes sticky rice. With complete impaction, patients who cannot</a:t>
            </a:r>
          </a:p>
          <a:p>
            <a:pPr marL="0" lvl="0" indent="0">
              <a:buNone/>
            </a:pPr>
            <a:r>
              <a:rPr lang="en-US" sz="1200" dirty="0">
                <a:solidFill>
                  <a:prstClr val="black"/>
                </a:solidFill>
              </a:rPr>
              <a:t> handle secretions because of the obstructing bolus are at risk of aspiration.</a:t>
            </a:r>
          </a:p>
          <a:p>
            <a:pPr marL="0" indent="0">
              <a:buNone/>
            </a:pPr>
            <a:endParaRPr lang="en-US" sz="1400" dirty="0"/>
          </a:p>
        </p:txBody>
      </p:sp>
    </p:spTree>
    <p:extLst>
      <p:ext uri="{BB962C8B-B14F-4D97-AF65-F5344CB8AC3E}">
        <p14:creationId xmlns:p14="http://schemas.microsoft.com/office/powerpoint/2010/main" val="99983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000" b="1" dirty="0">
                <a:solidFill>
                  <a:prstClr val="black"/>
                </a:solidFill>
              </a:rPr>
              <a:t>Disorders of the Oesophagus</a:t>
            </a:r>
            <a:endParaRPr lang="en-US" sz="2400" dirty="0"/>
          </a:p>
        </p:txBody>
      </p:sp>
      <p:sp>
        <p:nvSpPr>
          <p:cNvPr id="3" name="Content Placeholder 2"/>
          <p:cNvSpPr>
            <a:spLocks noGrp="1"/>
          </p:cNvSpPr>
          <p:nvPr>
            <p:ph idx="1"/>
          </p:nvPr>
        </p:nvSpPr>
        <p:spPr>
          <a:xfrm>
            <a:off x="0" y="1066800"/>
            <a:ext cx="9144000" cy="5791200"/>
          </a:xfrm>
        </p:spPr>
        <p:txBody>
          <a:bodyPr>
            <a:normAutofit/>
          </a:bodyPr>
          <a:lstStyle/>
          <a:p>
            <a:pPr lvl="0"/>
            <a:r>
              <a:rPr lang="en-US" sz="2000" b="1" dirty="0">
                <a:solidFill>
                  <a:srgbClr val="FF0000"/>
                </a:solidFill>
              </a:rPr>
              <a:t>GASTROESOPHAGEAL REFLUX DISEASE:</a:t>
            </a:r>
          </a:p>
          <a:p>
            <a:pPr marL="0" indent="0">
              <a:buNone/>
            </a:pPr>
            <a:endParaRPr lang="en-US" sz="1400" dirty="0"/>
          </a:p>
          <a:p>
            <a:pPr marL="0" lvl="0" indent="0">
              <a:buNone/>
            </a:pPr>
            <a:r>
              <a:rPr lang="en-US" sz="1400" dirty="0">
                <a:solidFill>
                  <a:prstClr val="black"/>
                </a:solidFill>
              </a:rPr>
              <a:t>Gastroesophageal reflux disease (GERD) develops when the reflux of stomach contents into the esophagus causes troublesome symptoms or complications.</a:t>
            </a:r>
          </a:p>
          <a:p>
            <a:pPr marL="0" lvl="0" indent="0">
              <a:buNone/>
            </a:pPr>
            <a:endParaRPr lang="en-US" sz="1400" b="1" dirty="0">
              <a:solidFill>
                <a:prstClr val="black"/>
              </a:solidFill>
            </a:endParaRPr>
          </a:p>
          <a:p>
            <a:pPr marL="0" indent="0">
              <a:buNone/>
            </a:pPr>
            <a:endParaRPr lang="en-US" sz="1400" dirty="0"/>
          </a:p>
          <a:p>
            <a:pPr lvl="0"/>
            <a:r>
              <a:rPr lang="en-US" sz="1400" b="1" dirty="0">
                <a:solidFill>
                  <a:prstClr val="black"/>
                </a:solidFill>
              </a:rPr>
              <a:t>EPIDEMIOLOGY:</a:t>
            </a:r>
          </a:p>
          <a:p>
            <a:pPr marL="0" lvl="0" indent="0">
              <a:buNone/>
            </a:pPr>
            <a:endParaRPr lang="en-US" sz="1400" b="1" dirty="0">
              <a:solidFill>
                <a:prstClr val="black"/>
              </a:solidFill>
            </a:endParaRPr>
          </a:p>
          <a:p>
            <a:pPr marL="0" lvl="0" indent="0">
              <a:buNone/>
            </a:pPr>
            <a:r>
              <a:rPr lang="en-US" sz="1400" dirty="0">
                <a:solidFill>
                  <a:prstClr val="black"/>
                </a:solidFill>
              </a:rPr>
              <a:t>It is estimated that GERD, defined as at least weekly heartburn or acid regurgitation, has a prevalence ranging from 10 to 20% in the Western world and less than 5% in Asia.</a:t>
            </a:r>
          </a:p>
          <a:p>
            <a:pPr marL="0" lvl="0" indent="0">
              <a:buNone/>
            </a:pPr>
            <a:endParaRPr lang="en-US" sz="1400" b="1" dirty="0">
              <a:solidFill>
                <a:prstClr val="black"/>
              </a:solidFill>
            </a:endParaRPr>
          </a:p>
          <a:p>
            <a:pPr marL="0" lvl="0" indent="0">
              <a:buNone/>
            </a:pPr>
            <a:r>
              <a:rPr lang="en-US" sz="1400" b="1" dirty="0">
                <a:solidFill>
                  <a:prstClr val="black"/>
                </a:solidFill>
              </a:rPr>
              <a:t> </a:t>
            </a:r>
            <a:r>
              <a:rPr lang="en-US" sz="1400" dirty="0">
                <a:solidFill>
                  <a:prstClr val="black"/>
                </a:solidFill>
              </a:rPr>
              <a:t>The prevalence also tends to be higher in North America than Europe and higher in northern Europe than in southern Europe. Risk factors for developing GERD include obesity and possibly increasing age. </a:t>
            </a:r>
          </a:p>
          <a:p>
            <a:pPr marL="0" lvl="0" indent="0">
              <a:buNone/>
            </a:pPr>
            <a:r>
              <a:rPr lang="en-US" sz="1400" dirty="0">
                <a:solidFill>
                  <a:prstClr val="black"/>
                </a:solidFill>
              </a:rPr>
              <a:t>A genetic component may also play a role. </a:t>
            </a:r>
          </a:p>
          <a:p>
            <a:pPr marL="0" lvl="0" indent="0">
              <a:buNone/>
            </a:pPr>
            <a:endParaRPr lang="en-US" sz="1400" b="1" dirty="0">
              <a:solidFill>
                <a:prstClr val="black"/>
              </a:solidFill>
            </a:endParaRPr>
          </a:p>
          <a:p>
            <a:pPr marL="0" lvl="0" indent="0">
              <a:buNone/>
            </a:pPr>
            <a:endParaRPr lang="en-US" sz="1400" b="1" dirty="0">
              <a:solidFill>
                <a:prstClr val="black"/>
              </a:solidFill>
            </a:endParaRPr>
          </a:p>
          <a:p>
            <a:pPr lvl="0"/>
            <a:r>
              <a:rPr lang="en-US" sz="1400" dirty="0">
                <a:solidFill>
                  <a:prstClr val="black"/>
                </a:solidFill>
              </a:rPr>
              <a:t>The esophagus is protected from the harmful effects of refluxed gastric contents by the antireflux barrier at the gastroesophageal junction, by esophageal clearance mechanisms, and by epithelial defensive factors.</a:t>
            </a:r>
          </a:p>
          <a:p>
            <a:pPr marL="0" indent="0">
              <a:buNone/>
            </a:pPr>
            <a:endParaRPr lang="en-US" sz="1400" dirty="0"/>
          </a:p>
        </p:txBody>
      </p:sp>
    </p:spTree>
    <p:extLst>
      <p:ext uri="{BB962C8B-B14F-4D97-AF65-F5344CB8AC3E}">
        <p14:creationId xmlns:p14="http://schemas.microsoft.com/office/powerpoint/2010/main" val="368151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lstStyle/>
          <a:p>
            <a:pPr marL="0" lvl="0" indent="0">
              <a:buNone/>
            </a:pPr>
            <a:endParaRPr lang="en-US" sz="1400" dirty="0">
              <a:solidFill>
                <a:prstClr val="black"/>
              </a:solidFill>
            </a:endParaRPr>
          </a:p>
          <a:p>
            <a:pPr marL="0" lvl="0" indent="0">
              <a:buNone/>
            </a:pPr>
            <a:endParaRPr lang="en-US" sz="1400" dirty="0">
              <a:solidFill>
                <a:prstClr val="black"/>
              </a:solidFill>
            </a:endParaRPr>
          </a:p>
          <a:p>
            <a:pPr marL="0" lvl="0" indent="0">
              <a:buNone/>
            </a:pPr>
            <a:r>
              <a:rPr lang="en-US" sz="1400" dirty="0">
                <a:solidFill>
                  <a:prstClr val="black"/>
                </a:solidFill>
              </a:rPr>
              <a:t>Reflux of gastric contents from the stomach into the esophagus occurs in healthy individuals, but refluxed gastric contents are normally cleared in a two-step process: volume clearance by peristaltic function and neutralization of small amounts of residual acid by weakly alkaline swallowed saliva. </a:t>
            </a:r>
          </a:p>
          <a:p>
            <a:pPr marL="0" lvl="0" indent="0">
              <a:buNone/>
            </a:pPr>
            <a:endParaRPr lang="en-US" sz="1400" dirty="0">
              <a:solidFill>
                <a:prstClr val="black"/>
              </a:solidFill>
            </a:endParaRPr>
          </a:p>
          <a:p>
            <a:pPr marL="0" lvl="0" indent="0">
              <a:buNone/>
            </a:pPr>
            <a:r>
              <a:rPr lang="en-US" sz="1400" dirty="0">
                <a:solidFill>
                  <a:prstClr val="black"/>
                </a:solidFill>
              </a:rPr>
              <a:t>In normal healthy individuals, physiologic reflux occurs primarily when the lower esophageal sphincter transiently relaxes in the absence of a swallow because of a vagally mediated reflex that is  stimulated by gastric distention.</a:t>
            </a:r>
          </a:p>
          <a:p>
            <a:pPr marL="0" lvl="0" indent="0">
              <a:buNone/>
            </a:pPr>
            <a:endParaRPr lang="en-US" dirty="0">
              <a:solidFill>
                <a:prstClr val="black"/>
              </a:solidFill>
            </a:endParaRPr>
          </a:p>
          <a:p>
            <a:pPr marL="0" lvl="0" indent="0">
              <a:buNone/>
            </a:pPr>
            <a:r>
              <a:rPr lang="en-US" dirty="0">
                <a:solidFill>
                  <a:prstClr val="black"/>
                </a:solidFill>
              </a:rPr>
              <a:t> </a:t>
            </a:r>
            <a:r>
              <a:rPr lang="en-US" sz="1400" dirty="0">
                <a:solidFill>
                  <a:prstClr val="black"/>
                </a:solidFill>
              </a:rPr>
              <a:t>In GERD patients, transient relaxation of the lower esophageal sphincter or a low resting lower esophageal sphincter pressure can result in regurgitation, especially when intra-abdominal pressure is increased.</a:t>
            </a:r>
          </a:p>
          <a:p>
            <a:pPr marL="0" lvl="0" indent="0">
              <a:buNone/>
            </a:pPr>
            <a:endParaRPr lang="en-US" sz="1400" dirty="0">
              <a:solidFill>
                <a:prstClr val="black"/>
              </a:solidFill>
            </a:endParaRPr>
          </a:p>
          <a:p>
            <a:pPr marL="0" lvl="0" indent="0">
              <a:buNone/>
            </a:pPr>
            <a:endParaRPr lang="en-US" sz="1400" dirty="0">
              <a:solidFill>
                <a:prstClr val="black"/>
              </a:solidFill>
            </a:endParaRPr>
          </a:p>
          <a:p>
            <a:pPr marL="0" lvl="0" indent="0">
              <a:buNone/>
            </a:pPr>
            <a:r>
              <a:rPr lang="en-US" sz="1400" dirty="0">
                <a:solidFill>
                  <a:prstClr val="black"/>
                </a:solidFill>
              </a:rPr>
              <a:t>A hiatal hernia, which results in spatial separation between the augmenting effects of the crural diaphragm and the lower esophageal sphincter, predisposes to reflux events by widening the opening of the gastroesophageal junction and decreasing the pressure of the lower esophageal sphincter.</a:t>
            </a:r>
          </a:p>
          <a:p>
            <a:pPr marL="0" lvl="0" indent="0">
              <a:buNone/>
            </a:pPr>
            <a:endParaRPr lang="en-US" sz="1400" dirty="0">
              <a:solidFill>
                <a:prstClr val="black"/>
              </a:solidFill>
            </a:endParaRPr>
          </a:p>
          <a:p>
            <a:pPr marL="0" lvl="0" indent="0">
              <a:buNone/>
            </a:pPr>
            <a:endParaRPr lang="en-US" sz="1400" dirty="0">
              <a:solidFill>
                <a:prstClr val="black"/>
              </a:solidFill>
            </a:endParaRPr>
          </a:p>
          <a:p>
            <a:pPr marL="0" lvl="0" indent="0">
              <a:buNone/>
            </a:pPr>
            <a:r>
              <a:rPr lang="en-US" sz="1400" dirty="0">
                <a:solidFill>
                  <a:prstClr val="black"/>
                </a:solidFill>
              </a:rPr>
              <a:t> Obesity results in an increase in intragastric pressure, which increases the gastroesophageal pressure gradient and the frequency of transient lower esophageal sphincter relaxation, thereby predisposing gastric contents to migrate into the esophagus. In addition, obesity enhances the spatial separation of the crural diaphragm and the lower esophageal sphincter, thereby predisposing obese individuals to a hiatal hernia.</a:t>
            </a:r>
          </a:p>
          <a:p>
            <a:pPr marL="0" indent="0">
              <a:buNone/>
            </a:pPr>
            <a:endParaRPr lang="en-US" dirty="0"/>
          </a:p>
        </p:txBody>
      </p:sp>
    </p:spTree>
    <p:extLst>
      <p:ext uri="{BB962C8B-B14F-4D97-AF65-F5344CB8AC3E}">
        <p14:creationId xmlns:p14="http://schemas.microsoft.com/office/powerpoint/2010/main" val="31410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19162"/>
            <a:ext cx="86868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261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3333</Words>
  <Application>Microsoft Office PowerPoint</Application>
  <PresentationFormat>On-screen Show (4:3)</PresentationFormat>
  <Paragraphs>314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HelveticaNeue-Condensed</vt:lpstr>
      <vt:lpstr>HelveticaNeue-Light</vt:lpstr>
      <vt:lpstr>HelveticaNeue-MediumCondObl</vt:lpstr>
      <vt:lpstr>Office Theme</vt:lpstr>
      <vt:lpstr>Oesophagus</vt:lpstr>
      <vt:lpstr>Objectives: </vt:lpstr>
      <vt:lpstr>Anatomy, histology and physiology of the Oesophagus </vt:lpstr>
      <vt:lpstr>PowerPoint Presentation</vt:lpstr>
      <vt:lpstr>Symptoms of Esophageal Disease</vt:lpstr>
      <vt:lpstr>PowerPoint Presentation</vt:lpstr>
      <vt:lpstr>Disorders of the Oesophagus</vt:lpstr>
      <vt:lpstr>PowerPoint Presentation</vt:lpstr>
      <vt:lpstr>PowerPoint Presentation</vt:lpstr>
      <vt:lpstr>PowerPoint Presentation</vt:lpstr>
      <vt:lpstr>CLINICAL MANIFESTATIONS</vt:lpstr>
      <vt:lpstr>PowerPoint Presentation</vt:lpstr>
      <vt:lpstr>PowerPoint Presentation</vt:lpstr>
      <vt:lpstr>Barrett’s Oesophagus  </vt:lpstr>
      <vt:lpstr>PowerPoint Presentation</vt:lpstr>
      <vt:lpstr>PowerPoint Presentation</vt:lpstr>
      <vt:lpstr>PowerPoint Presentation</vt:lpstr>
      <vt:lpstr>Other causes of oesophagitis</vt:lpstr>
      <vt:lpstr>Motility disorders of the Oesophagus</vt:lpstr>
      <vt:lpstr>Achalasia of the Oesophagus</vt:lpstr>
      <vt:lpstr>Investigations</vt:lpstr>
      <vt:lpstr>Management</vt:lpstr>
      <vt:lpstr>Secondary causes of oesophageal dysmotility</vt:lpstr>
      <vt:lpstr>Tumours of the Oesophagus</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Oesophagus</dc:title>
  <dc:creator>Muntadher Abdulkareem</dc:creator>
  <cp:lastModifiedBy>Muntadher Abdulkareem</cp:lastModifiedBy>
  <cp:revision>68</cp:revision>
  <dcterms:created xsi:type="dcterms:W3CDTF">2020-12-28T10:47:47Z</dcterms:created>
  <dcterms:modified xsi:type="dcterms:W3CDTF">2021-10-13T15:26:36Z</dcterms:modified>
</cp:coreProperties>
</file>